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9"/>
  </p:notesMasterIdLst>
  <p:sldIdLst>
    <p:sldId id="298" r:id="rId2"/>
    <p:sldId id="256" r:id="rId3"/>
    <p:sldId id="301" r:id="rId4"/>
    <p:sldId id="257" r:id="rId5"/>
    <p:sldId id="270" r:id="rId6"/>
    <p:sldId id="271" r:id="rId7"/>
    <p:sldId id="272" r:id="rId8"/>
    <p:sldId id="273" r:id="rId9"/>
    <p:sldId id="274" r:id="rId10"/>
    <p:sldId id="275" r:id="rId11"/>
    <p:sldId id="277" r:id="rId12"/>
    <p:sldId id="287" r:id="rId13"/>
    <p:sldId id="289" r:id="rId14"/>
    <p:sldId id="292" r:id="rId15"/>
    <p:sldId id="307" r:id="rId16"/>
    <p:sldId id="300" r:id="rId17"/>
    <p:sldId id="319" r:id="rId18"/>
    <p:sldId id="320" r:id="rId19"/>
    <p:sldId id="321" r:id="rId20"/>
    <p:sldId id="322" r:id="rId21"/>
    <p:sldId id="295" r:id="rId22"/>
    <p:sldId id="308" r:id="rId23"/>
    <p:sldId id="317" r:id="rId24"/>
    <p:sldId id="309" r:id="rId25"/>
    <p:sldId id="311" r:id="rId26"/>
    <p:sldId id="318" r:id="rId27"/>
    <p:sldId id="31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FF"/>
    <a:srgbClr val="F21A3E"/>
    <a:srgbClr val="C54646"/>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56" autoAdjust="0"/>
    <p:restoredTop sz="94660"/>
  </p:normalViewPr>
  <p:slideViewPr>
    <p:cSldViewPr snapToGrid="0">
      <p:cViewPr varScale="1">
        <p:scale>
          <a:sx n="63" d="100"/>
          <a:sy n="63" d="100"/>
        </p:scale>
        <p:origin x="-108" y="-51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586416-23EE-4458-99DA-F1A755D5FD0C}" type="datetimeFigureOut">
              <a:rPr lang="en-US" smtClean="0"/>
              <a:pPr/>
              <a:t>6/14/2017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20DAA2-C004-4874-BA0E-F6BC26A49CC8}" type="slidenum">
              <a:rPr lang="en-US" smtClean="0"/>
              <a:pPr/>
              <a:t>‹#›</a:t>
            </a:fld>
            <a:endParaRPr lang="en-US"/>
          </a:p>
        </p:txBody>
      </p:sp>
    </p:spTree>
    <p:extLst>
      <p:ext uri="{BB962C8B-B14F-4D97-AF65-F5344CB8AC3E}">
        <p14:creationId xmlns:p14="http://schemas.microsoft.com/office/powerpoint/2010/main" xmlns="" val="1363594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320DAA2-C004-4874-BA0E-F6BC26A49CC8}" type="slidenum">
              <a:rPr lang="en-US" smtClean="0"/>
              <a:pPr/>
              <a:t>1</a:t>
            </a:fld>
            <a:endParaRPr lang="en-US"/>
          </a:p>
        </p:txBody>
      </p:sp>
    </p:spTree>
    <p:extLst>
      <p:ext uri="{BB962C8B-B14F-4D97-AF65-F5344CB8AC3E}">
        <p14:creationId xmlns:p14="http://schemas.microsoft.com/office/powerpoint/2010/main" xmlns="" val="50192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320DAA2-C004-4874-BA0E-F6BC26A49CC8}" type="slidenum">
              <a:rPr lang="en-US" smtClean="0"/>
              <a:pPr/>
              <a:t>6</a:t>
            </a:fld>
            <a:endParaRPr lang="en-US"/>
          </a:p>
        </p:txBody>
      </p:sp>
    </p:spTree>
    <p:extLst>
      <p:ext uri="{BB962C8B-B14F-4D97-AF65-F5344CB8AC3E}">
        <p14:creationId xmlns:p14="http://schemas.microsoft.com/office/powerpoint/2010/main" xmlns="" val="901520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320DAA2-C004-4874-BA0E-F6BC26A49CC8}" type="slidenum">
              <a:rPr lang="en-US" smtClean="0"/>
              <a:pPr/>
              <a:t>8</a:t>
            </a:fld>
            <a:endParaRPr lang="en-US"/>
          </a:p>
        </p:txBody>
      </p:sp>
    </p:spTree>
    <p:extLst>
      <p:ext uri="{BB962C8B-B14F-4D97-AF65-F5344CB8AC3E}">
        <p14:creationId xmlns:p14="http://schemas.microsoft.com/office/powerpoint/2010/main" xmlns="" val="4190752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320DAA2-C004-4874-BA0E-F6BC26A49CC8}" type="slidenum">
              <a:rPr lang="en-US" smtClean="0"/>
              <a:pPr/>
              <a:t>13</a:t>
            </a:fld>
            <a:endParaRPr lang="en-US"/>
          </a:p>
        </p:txBody>
      </p:sp>
    </p:spTree>
    <p:extLst>
      <p:ext uri="{BB962C8B-B14F-4D97-AF65-F5344CB8AC3E}">
        <p14:creationId xmlns:p14="http://schemas.microsoft.com/office/powerpoint/2010/main" xmlns="" val="2539517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20DAA2-C004-4874-BA0E-F6BC26A49CC8}" type="slidenum">
              <a:rPr lang="en-US" smtClean="0"/>
              <a:pPr/>
              <a:t>14</a:t>
            </a:fld>
            <a:endParaRPr lang="en-US"/>
          </a:p>
        </p:txBody>
      </p:sp>
    </p:spTree>
    <p:extLst>
      <p:ext uri="{BB962C8B-B14F-4D97-AF65-F5344CB8AC3E}">
        <p14:creationId xmlns:p14="http://schemas.microsoft.com/office/powerpoint/2010/main" xmlns="" val="3929192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F2098D-86EC-48FE-B045-F75C3B137DCE}" type="datetimeFigureOut">
              <a:rPr lang="en-US" smtClean="0"/>
              <a:pPr/>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3772772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2098D-86EC-48FE-B045-F75C3B137DCE}" type="datetimeFigureOut">
              <a:rPr lang="en-US" smtClean="0"/>
              <a:pPr/>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3675517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2098D-86EC-48FE-B045-F75C3B137DCE}" type="datetimeFigureOut">
              <a:rPr lang="en-US" smtClean="0"/>
              <a:pPr/>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415271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2098D-86EC-48FE-B045-F75C3B137DCE}" type="datetimeFigureOut">
              <a:rPr lang="en-US" smtClean="0"/>
              <a:pPr/>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2379064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F2098D-86EC-48FE-B045-F75C3B137DCE}" type="datetimeFigureOut">
              <a:rPr lang="en-US" smtClean="0"/>
              <a:pPr/>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1906214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F2098D-86EC-48FE-B045-F75C3B137DCE}" type="datetimeFigureOut">
              <a:rPr lang="en-US" smtClean="0"/>
              <a:pPr/>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2561649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F2098D-86EC-48FE-B045-F75C3B137DCE}" type="datetimeFigureOut">
              <a:rPr lang="en-US" smtClean="0"/>
              <a:pPr/>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2052250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F2098D-86EC-48FE-B045-F75C3B137DCE}" type="datetimeFigureOut">
              <a:rPr lang="en-US" smtClean="0"/>
              <a:pPr/>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1511633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F2098D-86EC-48FE-B045-F75C3B137DCE}" type="datetimeFigureOut">
              <a:rPr lang="en-US" smtClean="0"/>
              <a:pPr/>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1605604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F2098D-86EC-48FE-B045-F75C3B137DCE}" type="datetimeFigureOut">
              <a:rPr lang="en-US" smtClean="0"/>
              <a:pPr/>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274509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F2098D-86EC-48FE-B045-F75C3B137DCE}" type="datetimeFigureOut">
              <a:rPr lang="en-US" smtClean="0"/>
              <a:pPr/>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2037250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7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2098D-86EC-48FE-B045-F75C3B137DCE}" type="datetimeFigureOut">
              <a:rPr lang="en-US" smtClean="0"/>
              <a:pPr/>
              <a:t>6/14/2017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3EAC48-2418-41CF-816C-C49BFCC6C31C}" type="slidenum">
              <a:rPr lang="en-US" smtClean="0"/>
              <a:pPr/>
              <a:t>‹#›</a:t>
            </a:fld>
            <a:endParaRPr lang="en-US"/>
          </a:p>
        </p:txBody>
      </p:sp>
    </p:spTree>
    <p:extLst>
      <p:ext uri="{BB962C8B-B14F-4D97-AF65-F5344CB8AC3E}">
        <p14:creationId xmlns:p14="http://schemas.microsoft.com/office/powerpoint/2010/main" xmlns="" val="466486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xmlns="" val="2321893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4024914644"/>
              </p:ext>
            </p:extLst>
          </p:nvPr>
        </p:nvGraphicFramePr>
        <p:xfrm>
          <a:off x="604911" y="722874"/>
          <a:ext cx="10424160" cy="5740273"/>
        </p:xfrm>
        <a:graphic>
          <a:graphicData uri="http://schemas.openxmlformats.org/drawingml/2006/table">
            <a:tbl>
              <a:tblPr firstRow="1" firstCol="1" bandRow="1">
                <a:tableStyleId>{5C22544A-7EE6-4342-B048-85BDC9FD1C3A}</a:tableStyleId>
              </a:tblPr>
              <a:tblGrid>
                <a:gridCol w="5584371"/>
                <a:gridCol w="4839789"/>
              </a:tblGrid>
              <a:tr h="452231">
                <a:tc>
                  <a:txBody>
                    <a:bodyPr/>
                    <a:lstStyle/>
                    <a:p>
                      <a:pPr marL="0" marR="0" algn="ctr">
                        <a:lnSpc>
                          <a:spcPct val="107000"/>
                        </a:lnSpc>
                        <a:spcBef>
                          <a:spcPts val="0"/>
                        </a:spcBef>
                        <a:spcAft>
                          <a:spcPts val="0"/>
                        </a:spcAft>
                      </a:pPr>
                      <a:r>
                        <a:rPr lang="en-US" sz="3200" dirty="0">
                          <a:effectLst/>
                        </a:rPr>
                        <a:t>Top 10 Export partners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rPr>
                        <a:t>Export Volume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2231">
                <a:tc>
                  <a:txBody>
                    <a:bodyPr/>
                    <a:lstStyle/>
                    <a:p>
                      <a:pPr marL="0" marR="0" algn="ctr">
                        <a:lnSpc>
                          <a:spcPct val="107000"/>
                        </a:lnSpc>
                        <a:spcBef>
                          <a:spcPts val="0"/>
                        </a:spcBef>
                        <a:spcAft>
                          <a:spcPts val="0"/>
                        </a:spcAft>
                      </a:pPr>
                      <a:r>
                        <a:rPr lang="en-US" sz="3200">
                          <a:effectLst/>
                        </a:rPr>
                        <a:t>United States</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rPr>
                        <a:t>$3,661,588,348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2231">
                <a:tc>
                  <a:txBody>
                    <a:bodyPr/>
                    <a:lstStyle/>
                    <a:p>
                      <a:pPr marL="0" marR="0" algn="ctr">
                        <a:lnSpc>
                          <a:spcPct val="107000"/>
                        </a:lnSpc>
                        <a:spcBef>
                          <a:spcPts val="0"/>
                        </a:spcBef>
                        <a:spcAft>
                          <a:spcPts val="0"/>
                        </a:spcAft>
                      </a:pPr>
                      <a:r>
                        <a:rPr lang="en-US" sz="3200" dirty="0">
                          <a:solidFill>
                            <a:srgbClr val="FF0000"/>
                          </a:solidFill>
                          <a:effectLst/>
                        </a:rPr>
                        <a:t>China</a:t>
                      </a:r>
                      <a:endParaRPr lang="en-US"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FFFF00"/>
                    </a:solidFill>
                  </a:tcPr>
                </a:tc>
                <a:tc>
                  <a:txBody>
                    <a:bodyPr/>
                    <a:lstStyle/>
                    <a:p>
                      <a:pPr marL="0" marR="0" algn="ctr">
                        <a:lnSpc>
                          <a:spcPct val="107000"/>
                        </a:lnSpc>
                        <a:spcBef>
                          <a:spcPts val="0"/>
                        </a:spcBef>
                        <a:spcAft>
                          <a:spcPts val="0"/>
                        </a:spcAft>
                      </a:pPr>
                      <a:r>
                        <a:rPr lang="en-US" sz="3200" dirty="0">
                          <a:solidFill>
                            <a:srgbClr val="FF0000"/>
                          </a:solidFill>
                          <a:effectLst/>
                        </a:rPr>
                        <a:t>$1,934,925,758 </a:t>
                      </a:r>
                      <a:endParaRPr lang="en-US"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FFFF00"/>
                    </a:solidFill>
                  </a:tcPr>
                </a:tc>
              </a:tr>
              <a:tr h="452231">
                <a:tc>
                  <a:txBody>
                    <a:bodyPr/>
                    <a:lstStyle/>
                    <a:p>
                      <a:pPr marL="0" marR="0" algn="ctr">
                        <a:lnSpc>
                          <a:spcPct val="107000"/>
                        </a:lnSpc>
                        <a:spcBef>
                          <a:spcPts val="0"/>
                        </a:spcBef>
                        <a:spcAft>
                          <a:spcPts val="0"/>
                        </a:spcAft>
                      </a:pPr>
                      <a:r>
                        <a:rPr lang="en-US" sz="3200" dirty="0">
                          <a:effectLst/>
                        </a:rPr>
                        <a:t>Afghanistan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rPr>
                        <a:t>$1,722,215,727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2231">
                <a:tc>
                  <a:txBody>
                    <a:bodyPr/>
                    <a:lstStyle/>
                    <a:p>
                      <a:pPr marL="0" marR="0" algn="ctr">
                        <a:lnSpc>
                          <a:spcPct val="107000"/>
                        </a:lnSpc>
                        <a:spcBef>
                          <a:spcPts val="0"/>
                        </a:spcBef>
                        <a:spcAft>
                          <a:spcPts val="0"/>
                        </a:spcAft>
                      </a:pPr>
                      <a:r>
                        <a:rPr lang="en-US" sz="3200">
                          <a:effectLst/>
                        </a:rPr>
                        <a:t>United Kingdom</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rPr>
                        <a:t>$1,572,801,201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2231">
                <a:tc>
                  <a:txBody>
                    <a:bodyPr/>
                    <a:lstStyle/>
                    <a:p>
                      <a:pPr marL="0" marR="0" algn="ctr">
                        <a:lnSpc>
                          <a:spcPct val="107000"/>
                        </a:lnSpc>
                        <a:spcBef>
                          <a:spcPts val="0"/>
                        </a:spcBef>
                        <a:spcAft>
                          <a:spcPts val="0"/>
                        </a:spcAft>
                      </a:pPr>
                      <a:r>
                        <a:rPr lang="en-US" sz="3200">
                          <a:effectLst/>
                        </a:rPr>
                        <a:t>Germany</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rPr>
                        <a:t>$1,146,260,566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2231">
                <a:tc>
                  <a:txBody>
                    <a:bodyPr/>
                    <a:lstStyle/>
                    <a:p>
                      <a:pPr marL="0" marR="0" algn="ctr">
                        <a:lnSpc>
                          <a:spcPct val="107000"/>
                        </a:lnSpc>
                        <a:spcBef>
                          <a:spcPts val="0"/>
                        </a:spcBef>
                        <a:spcAft>
                          <a:spcPts val="0"/>
                        </a:spcAft>
                      </a:pPr>
                      <a:r>
                        <a:rPr lang="en-US" sz="3200">
                          <a:effectLst/>
                        </a:rPr>
                        <a:t>United Arab Emirates</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rPr>
                        <a:t>$899,029,683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2231">
                <a:tc>
                  <a:txBody>
                    <a:bodyPr/>
                    <a:lstStyle/>
                    <a:p>
                      <a:pPr marL="0" marR="0" algn="ctr">
                        <a:lnSpc>
                          <a:spcPct val="107000"/>
                        </a:lnSpc>
                        <a:spcBef>
                          <a:spcPts val="0"/>
                        </a:spcBef>
                        <a:spcAft>
                          <a:spcPts val="0"/>
                        </a:spcAft>
                      </a:pPr>
                      <a:r>
                        <a:rPr lang="en-US" sz="3200">
                          <a:effectLst/>
                        </a:rPr>
                        <a:t>Spain</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rPr>
                        <a:t>$782,258,070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2231">
                <a:tc>
                  <a:txBody>
                    <a:bodyPr/>
                    <a:lstStyle/>
                    <a:p>
                      <a:pPr marL="0" marR="0" algn="ctr">
                        <a:lnSpc>
                          <a:spcPct val="107000"/>
                        </a:lnSpc>
                        <a:spcBef>
                          <a:spcPts val="0"/>
                        </a:spcBef>
                        <a:spcAft>
                          <a:spcPts val="0"/>
                        </a:spcAft>
                      </a:pPr>
                      <a:r>
                        <a:rPr lang="en-US" sz="3200">
                          <a:effectLst/>
                        </a:rPr>
                        <a:t>Bangladesh</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rPr>
                        <a:t>$700,566,738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2231">
                <a:tc>
                  <a:txBody>
                    <a:bodyPr/>
                    <a:lstStyle/>
                    <a:p>
                      <a:pPr marL="0" marR="0" algn="ctr">
                        <a:lnSpc>
                          <a:spcPct val="107000"/>
                        </a:lnSpc>
                        <a:spcBef>
                          <a:spcPts val="0"/>
                        </a:spcBef>
                        <a:spcAft>
                          <a:spcPts val="0"/>
                        </a:spcAft>
                      </a:pPr>
                      <a:r>
                        <a:rPr lang="en-US" sz="3200">
                          <a:effectLst/>
                        </a:rPr>
                        <a:t>Netherlands</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a:effectLst/>
                        </a:rPr>
                        <a:t>$666,949,155 </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52231">
                <a:tc>
                  <a:txBody>
                    <a:bodyPr/>
                    <a:lstStyle/>
                    <a:p>
                      <a:pPr marL="0" marR="0" algn="ctr">
                        <a:lnSpc>
                          <a:spcPct val="107000"/>
                        </a:lnSpc>
                        <a:spcBef>
                          <a:spcPts val="0"/>
                        </a:spcBef>
                        <a:spcAft>
                          <a:spcPts val="0"/>
                        </a:spcAft>
                      </a:pPr>
                      <a:r>
                        <a:rPr lang="en-US" sz="3200">
                          <a:effectLst/>
                        </a:rPr>
                        <a:t>Italy</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3200" dirty="0">
                          <a:effectLst/>
                        </a:rPr>
                        <a:t>$618,148,814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
        <p:nvSpPr>
          <p:cNvPr id="3" name="TextBox 2"/>
          <p:cNvSpPr txBox="1"/>
          <p:nvPr/>
        </p:nvSpPr>
        <p:spPr>
          <a:xfrm>
            <a:off x="154746" y="6400800"/>
            <a:ext cx="7005710" cy="369332"/>
          </a:xfrm>
          <a:prstGeom prst="rect">
            <a:avLst/>
          </a:prstGeom>
          <a:noFill/>
        </p:spPr>
        <p:txBody>
          <a:bodyPr wrap="square" rtlCol="0">
            <a:spAutoFit/>
          </a:bodyPr>
          <a:lstStyle/>
          <a:p>
            <a:r>
              <a:rPr lang="en-US" b="1" dirty="0" smtClean="0"/>
              <a:t>Sources: </a:t>
            </a:r>
            <a:r>
              <a:rPr lang="en-US" dirty="0" smtClean="0"/>
              <a:t>UN </a:t>
            </a:r>
            <a:r>
              <a:rPr lang="en-US" dirty="0" err="1"/>
              <a:t>Comtrade</a:t>
            </a:r>
            <a:r>
              <a:rPr lang="en-US" dirty="0"/>
              <a:t> (2015) except where stated otherwise</a:t>
            </a:r>
          </a:p>
        </p:txBody>
      </p:sp>
      <p:sp>
        <p:nvSpPr>
          <p:cNvPr id="4" name="TextBox 3"/>
          <p:cNvSpPr txBox="1"/>
          <p:nvPr/>
        </p:nvSpPr>
        <p:spPr>
          <a:xfrm>
            <a:off x="604911" y="0"/>
            <a:ext cx="11241346" cy="707886"/>
          </a:xfrm>
          <a:prstGeom prst="rect">
            <a:avLst/>
          </a:prstGeom>
          <a:noFill/>
        </p:spPr>
        <p:txBody>
          <a:bodyPr wrap="square" rtlCol="0">
            <a:spAutoFit/>
          </a:bodyPr>
          <a:lstStyle/>
          <a:p>
            <a:pPr algn="ctr"/>
            <a:r>
              <a:rPr lang="en-US" sz="4000" dirty="0" smtClean="0"/>
              <a:t>Table 3: Pakistan Top 10 Export Partners (2015)</a:t>
            </a:r>
            <a:endParaRPr lang="en-US" sz="4000" dirty="0"/>
          </a:p>
        </p:txBody>
      </p:sp>
    </p:spTree>
    <p:extLst>
      <p:ext uri="{BB962C8B-B14F-4D97-AF65-F5344CB8AC3E}">
        <p14:creationId xmlns:p14="http://schemas.microsoft.com/office/powerpoint/2010/main" xmlns="" val="3551556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339612635"/>
              </p:ext>
            </p:extLst>
          </p:nvPr>
        </p:nvGraphicFramePr>
        <p:xfrm>
          <a:off x="304800" y="914403"/>
          <a:ext cx="11448288" cy="5512155"/>
        </p:xfrm>
        <a:graphic>
          <a:graphicData uri="http://schemas.openxmlformats.org/drawingml/2006/table">
            <a:tbl>
              <a:tblPr firstRow="1" firstCol="1" bandRow="1">
                <a:tableStyleId>{5C22544A-7EE6-4342-B048-85BDC9FD1C3A}</a:tableStyleId>
              </a:tblPr>
              <a:tblGrid>
                <a:gridCol w="4638529"/>
                <a:gridCol w="6809759"/>
              </a:tblGrid>
              <a:tr h="442782">
                <a:tc>
                  <a:txBody>
                    <a:bodyPr/>
                    <a:lstStyle/>
                    <a:p>
                      <a:pPr marL="0" marR="0" algn="just">
                        <a:lnSpc>
                          <a:spcPct val="107000"/>
                        </a:lnSpc>
                        <a:spcBef>
                          <a:spcPts val="0"/>
                        </a:spcBef>
                        <a:spcAft>
                          <a:spcPts val="0"/>
                        </a:spcAft>
                      </a:pPr>
                      <a:r>
                        <a:rPr lang="en-US" sz="2800" dirty="0">
                          <a:effectLst/>
                        </a:rPr>
                        <a:t>Top 10 Import partners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2800" dirty="0">
                          <a:effectLst/>
                        </a:rPr>
                        <a:t>Import Volume </a:t>
                      </a:r>
                      <a:r>
                        <a:rPr lang="en-US" sz="1400" dirty="0">
                          <a:effectLst/>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0210">
                <a:tc>
                  <a:txBody>
                    <a:bodyPr/>
                    <a:lstStyle/>
                    <a:p>
                      <a:pPr marL="0" marR="0" algn="just">
                        <a:lnSpc>
                          <a:spcPct val="107000"/>
                        </a:lnSpc>
                        <a:spcBef>
                          <a:spcPts val="0"/>
                        </a:spcBef>
                        <a:spcAft>
                          <a:spcPts val="0"/>
                        </a:spcAft>
                      </a:pPr>
                      <a:r>
                        <a:rPr lang="en-US" sz="3200" b="1" dirty="0">
                          <a:solidFill>
                            <a:srgbClr val="FF0000"/>
                          </a:solidFill>
                          <a:effectLst/>
                        </a:rPr>
                        <a:t>China</a:t>
                      </a:r>
                      <a:endParaRPr lang="en-US"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tc>
                  <a:txBody>
                    <a:bodyPr/>
                    <a:lstStyle/>
                    <a:p>
                      <a:pPr marL="0" marR="0" algn="just">
                        <a:lnSpc>
                          <a:spcPct val="107000"/>
                        </a:lnSpc>
                        <a:spcBef>
                          <a:spcPts val="0"/>
                        </a:spcBef>
                        <a:spcAft>
                          <a:spcPts val="0"/>
                        </a:spcAft>
                      </a:pPr>
                      <a:r>
                        <a:rPr lang="en-US" sz="3200" b="1" dirty="0">
                          <a:solidFill>
                            <a:srgbClr val="FF0000"/>
                          </a:solidFill>
                          <a:effectLst/>
                        </a:rPr>
                        <a:t>$11,019,005,363 </a:t>
                      </a:r>
                      <a:endParaRPr lang="en-US"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tr>
              <a:tr h="799357">
                <a:tc>
                  <a:txBody>
                    <a:bodyPr/>
                    <a:lstStyle/>
                    <a:p>
                      <a:pPr marL="0" marR="0" algn="just">
                        <a:lnSpc>
                          <a:spcPct val="107000"/>
                        </a:lnSpc>
                        <a:spcBef>
                          <a:spcPts val="0"/>
                        </a:spcBef>
                        <a:spcAft>
                          <a:spcPts val="0"/>
                        </a:spcAft>
                      </a:pPr>
                      <a:r>
                        <a:rPr lang="en-US" sz="2800" dirty="0">
                          <a:effectLst/>
                        </a:rPr>
                        <a:t>United Arab Emirates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2800" dirty="0">
                          <a:effectLst/>
                        </a:rPr>
                        <a:t>$5,734,688,180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0210">
                <a:tc>
                  <a:txBody>
                    <a:bodyPr/>
                    <a:lstStyle/>
                    <a:p>
                      <a:pPr marL="0" marR="0" algn="just">
                        <a:lnSpc>
                          <a:spcPct val="107000"/>
                        </a:lnSpc>
                        <a:spcBef>
                          <a:spcPts val="0"/>
                        </a:spcBef>
                        <a:spcAft>
                          <a:spcPts val="0"/>
                        </a:spcAft>
                      </a:pPr>
                      <a:r>
                        <a:rPr lang="en-US" sz="2800">
                          <a:effectLst/>
                        </a:rPr>
                        <a:t>Saudi Arabia</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2800" dirty="0">
                          <a:effectLst/>
                        </a:rPr>
                        <a:t>$3,006,751,391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46700">
                <a:tc>
                  <a:txBody>
                    <a:bodyPr/>
                    <a:lstStyle/>
                    <a:p>
                      <a:pPr marL="0" marR="0" algn="just">
                        <a:lnSpc>
                          <a:spcPct val="107000"/>
                        </a:lnSpc>
                        <a:spcBef>
                          <a:spcPts val="0"/>
                        </a:spcBef>
                        <a:spcAft>
                          <a:spcPts val="0"/>
                        </a:spcAft>
                      </a:pPr>
                      <a:r>
                        <a:rPr lang="en-US" sz="2800">
                          <a:effectLst/>
                        </a:rPr>
                        <a:t>Indonesia</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2800">
                          <a:effectLst/>
                        </a:rPr>
                        <a:t>$2,041,765,128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42782">
                <a:tc>
                  <a:txBody>
                    <a:bodyPr/>
                    <a:lstStyle/>
                    <a:p>
                      <a:pPr marL="0" marR="0" algn="just">
                        <a:lnSpc>
                          <a:spcPct val="107000"/>
                        </a:lnSpc>
                        <a:spcBef>
                          <a:spcPts val="0"/>
                        </a:spcBef>
                        <a:spcAft>
                          <a:spcPts val="0"/>
                        </a:spcAft>
                      </a:pPr>
                      <a:r>
                        <a:rPr lang="en-US" sz="2800">
                          <a:effectLst/>
                        </a:rPr>
                        <a:t>United States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2800">
                          <a:effectLst/>
                        </a:rPr>
                        <a:t>$1,916,775,291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0210">
                <a:tc>
                  <a:txBody>
                    <a:bodyPr/>
                    <a:lstStyle/>
                    <a:p>
                      <a:pPr marL="0" marR="0" algn="just">
                        <a:lnSpc>
                          <a:spcPct val="107000"/>
                        </a:lnSpc>
                        <a:spcBef>
                          <a:spcPts val="0"/>
                        </a:spcBef>
                        <a:spcAft>
                          <a:spcPts val="0"/>
                        </a:spcAft>
                      </a:pPr>
                      <a:r>
                        <a:rPr lang="en-US" sz="2800">
                          <a:effectLst/>
                        </a:rPr>
                        <a:t>Japan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2800">
                          <a:effectLst/>
                        </a:rPr>
                        <a:t>$1,725,909,999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0210">
                <a:tc>
                  <a:txBody>
                    <a:bodyPr/>
                    <a:lstStyle/>
                    <a:p>
                      <a:pPr marL="0" marR="0" algn="just">
                        <a:lnSpc>
                          <a:spcPct val="107000"/>
                        </a:lnSpc>
                        <a:spcBef>
                          <a:spcPts val="0"/>
                        </a:spcBef>
                        <a:spcAft>
                          <a:spcPts val="0"/>
                        </a:spcAft>
                      </a:pPr>
                      <a:r>
                        <a:rPr lang="en-US" sz="2800">
                          <a:effectLst/>
                        </a:rPr>
                        <a:t>Kuwait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2800">
                          <a:effectLst/>
                        </a:rPr>
                        <a:t>$1,712,743,017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0210">
                <a:tc>
                  <a:txBody>
                    <a:bodyPr/>
                    <a:lstStyle/>
                    <a:p>
                      <a:pPr marL="0" marR="0" algn="just">
                        <a:lnSpc>
                          <a:spcPct val="107000"/>
                        </a:lnSpc>
                        <a:spcBef>
                          <a:spcPts val="0"/>
                        </a:spcBef>
                        <a:spcAft>
                          <a:spcPts val="0"/>
                        </a:spcAft>
                      </a:pPr>
                      <a:r>
                        <a:rPr lang="en-US" sz="2800" dirty="0">
                          <a:effectLst/>
                        </a:rPr>
                        <a:t>India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2800">
                          <a:effectLst/>
                        </a:rPr>
                        <a:t>$1,669,286,173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0210">
                <a:tc>
                  <a:txBody>
                    <a:bodyPr/>
                    <a:lstStyle/>
                    <a:p>
                      <a:pPr marL="0" marR="0" algn="just">
                        <a:lnSpc>
                          <a:spcPct val="107000"/>
                        </a:lnSpc>
                        <a:spcBef>
                          <a:spcPts val="0"/>
                        </a:spcBef>
                        <a:spcAft>
                          <a:spcPts val="0"/>
                        </a:spcAft>
                      </a:pPr>
                      <a:r>
                        <a:rPr lang="en-US" sz="2800" dirty="0">
                          <a:effectLst/>
                        </a:rPr>
                        <a:t>Germany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2800">
                          <a:effectLst/>
                        </a:rPr>
                        <a:t>$972,153,961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0210">
                <a:tc>
                  <a:txBody>
                    <a:bodyPr/>
                    <a:lstStyle/>
                    <a:p>
                      <a:pPr marL="0" marR="0" algn="just">
                        <a:lnSpc>
                          <a:spcPct val="107000"/>
                        </a:lnSpc>
                        <a:spcBef>
                          <a:spcPts val="0"/>
                        </a:spcBef>
                        <a:spcAft>
                          <a:spcPts val="0"/>
                        </a:spcAft>
                      </a:pPr>
                      <a:r>
                        <a:rPr lang="en-US" sz="2800" dirty="0">
                          <a:effectLst/>
                        </a:rPr>
                        <a:t>Malaysia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107000"/>
                        </a:lnSpc>
                        <a:spcBef>
                          <a:spcPts val="0"/>
                        </a:spcBef>
                        <a:spcAft>
                          <a:spcPts val="0"/>
                        </a:spcAft>
                      </a:pPr>
                      <a:r>
                        <a:rPr lang="en-US" sz="2800" dirty="0">
                          <a:effectLst/>
                        </a:rPr>
                        <a:t>$910,959,218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4" name="TextBox 3"/>
          <p:cNvSpPr txBox="1"/>
          <p:nvPr/>
        </p:nvSpPr>
        <p:spPr>
          <a:xfrm>
            <a:off x="154746" y="6400800"/>
            <a:ext cx="7005710" cy="369332"/>
          </a:xfrm>
          <a:prstGeom prst="rect">
            <a:avLst/>
          </a:prstGeom>
          <a:noFill/>
        </p:spPr>
        <p:txBody>
          <a:bodyPr wrap="square" rtlCol="0">
            <a:spAutoFit/>
          </a:bodyPr>
          <a:lstStyle/>
          <a:p>
            <a:r>
              <a:rPr lang="en-US" b="1" dirty="0" smtClean="0"/>
              <a:t>Sources: </a:t>
            </a:r>
            <a:r>
              <a:rPr lang="en-US" dirty="0" smtClean="0"/>
              <a:t>UN </a:t>
            </a:r>
            <a:r>
              <a:rPr lang="en-US" dirty="0" err="1"/>
              <a:t>Comtrade</a:t>
            </a:r>
            <a:r>
              <a:rPr lang="en-US" dirty="0"/>
              <a:t> (2015) except where stated otherwise</a:t>
            </a:r>
          </a:p>
        </p:txBody>
      </p:sp>
      <p:sp>
        <p:nvSpPr>
          <p:cNvPr id="5" name="TextBox 4"/>
          <p:cNvSpPr txBox="1"/>
          <p:nvPr/>
        </p:nvSpPr>
        <p:spPr>
          <a:xfrm>
            <a:off x="154746" y="0"/>
            <a:ext cx="12037254" cy="707886"/>
          </a:xfrm>
          <a:prstGeom prst="rect">
            <a:avLst/>
          </a:prstGeom>
          <a:noFill/>
        </p:spPr>
        <p:txBody>
          <a:bodyPr wrap="square" rtlCol="0">
            <a:spAutoFit/>
          </a:bodyPr>
          <a:lstStyle/>
          <a:p>
            <a:pPr algn="ctr"/>
            <a:r>
              <a:rPr lang="en-US" sz="4000" dirty="0" smtClean="0"/>
              <a:t>Table 4: Pakistan </a:t>
            </a:r>
            <a:r>
              <a:rPr lang="en-US" sz="4000" dirty="0"/>
              <a:t>Top 10 </a:t>
            </a:r>
            <a:r>
              <a:rPr lang="en-US" sz="4000" dirty="0" smtClean="0"/>
              <a:t>Import </a:t>
            </a:r>
            <a:r>
              <a:rPr lang="en-US" sz="4000" dirty="0"/>
              <a:t>Partners (2015)</a:t>
            </a:r>
          </a:p>
        </p:txBody>
      </p:sp>
    </p:spTree>
    <p:extLst>
      <p:ext uri="{BB962C8B-B14F-4D97-AF65-F5344CB8AC3E}">
        <p14:creationId xmlns:p14="http://schemas.microsoft.com/office/powerpoint/2010/main" xmlns="" val="1193547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2608" y="207264"/>
            <a:ext cx="11704320" cy="6291072"/>
          </a:xfrm>
          <a:prstGeom prst="rect">
            <a:avLst/>
          </a:prstGeom>
        </p:spPr>
        <p:txBody>
          <a:bodyPr wrap="square">
            <a:spAutoFit/>
          </a:bodyPr>
          <a:lstStyle/>
          <a:p>
            <a:pPr algn="ctr">
              <a:lnSpc>
                <a:spcPct val="107000"/>
              </a:lnSpc>
              <a:spcBef>
                <a:spcPts val="200"/>
              </a:spcBef>
              <a:spcAft>
                <a:spcPts val="1200"/>
              </a:spcAft>
            </a:pPr>
            <a:r>
              <a:rPr lang="en-US" sz="4000" b="1" dirty="0">
                <a:solidFill>
                  <a:srgbClr val="FF0000"/>
                </a:solidFill>
                <a:latin typeface="Calibri Light" panose="020F0302020204030204" pitchFamily="34" charset="0"/>
                <a:ea typeface="Times New Roman" panose="02020603050405020304" pitchFamily="18" charset="0"/>
                <a:cs typeface="Times New Roman" panose="02020603050405020304" pitchFamily="18" charset="0"/>
              </a:rPr>
              <a:t>Pakistan-China trade Particulars</a:t>
            </a:r>
          </a:p>
          <a:p>
            <a:pPr algn="just">
              <a:lnSpc>
                <a:spcPct val="107000"/>
              </a:lnSpc>
              <a:spcAft>
                <a:spcPts val="800"/>
              </a:spcAft>
            </a:pPr>
            <a:r>
              <a:rPr lang="en-US" sz="3200" dirty="0">
                <a:latin typeface="Calibri" panose="020F0502020204030204" pitchFamily="34" charset="0"/>
                <a:ea typeface="Calibri" panose="020F0502020204030204" pitchFamily="34" charset="0"/>
                <a:cs typeface="Times New Roman" panose="02020603050405020304" pitchFamily="18" charset="0"/>
              </a:rPr>
              <a:t>Pakistan has trade deficit with China. It seems that Pakistan’s exports to China are not increasing even after free trade agreement. </a:t>
            </a:r>
            <a:r>
              <a:rPr lang="en-US" sz="3200" dirty="0" smtClean="0">
                <a:latin typeface="Calibri" panose="020F0502020204030204" pitchFamily="34" charset="0"/>
                <a:ea typeface="Calibri" panose="020F0502020204030204" pitchFamily="34" charset="0"/>
                <a:cs typeface="Times New Roman" panose="02020603050405020304" pitchFamily="18" charset="0"/>
              </a:rPr>
              <a:t>While, </a:t>
            </a:r>
            <a:r>
              <a:rPr lang="en-US" sz="3200" dirty="0">
                <a:latin typeface="Calibri" panose="020F0502020204030204" pitchFamily="34" charset="0"/>
                <a:ea typeface="Calibri" panose="020F0502020204030204" pitchFamily="34" charset="0"/>
                <a:cs typeface="Times New Roman" panose="02020603050405020304" pitchFamily="18" charset="0"/>
              </a:rPr>
              <a:t>Pakistan’s imports from China </a:t>
            </a:r>
            <a:r>
              <a:rPr lang="en-US" sz="3200" dirty="0" smtClean="0">
                <a:latin typeface="Calibri" panose="020F0502020204030204" pitchFamily="34" charset="0"/>
                <a:ea typeface="Calibri" panose="020F0502020204030204" pitchFamily="34" charset="0"/>
                <a:cs typeface="Times New Roman" panose="02020603050405020304" pitchFamily="18" charset="0"/>
              </a:rPr>
              <a:t>increased substantially. </a:t>
            </a:r>
            <a:r>
              <a:rPr lang="en-US" sz="3200" dirty="0">
                <a:latin typeface="Calibri" panose="020F0502020204030204" pitchFamily="34" charset="0"/>
                <a:ea typeface="Calibri" panose="020F0502020204030204" pitchFamily="34" charset="0"/>
                <a:cs typeface="Times New Roman" panose="02020603050405020304" pitchFamily="18" charset="0"/>
              </a:rPr>
              <a:t>Trade balance is in favor of </a:t>
            </a:r>
            <a:r>
              <a:rPr lang="en-US" sz="3200" dirty="0" smtClean="0">
                <a:latin typeface="Calibri" panose="020F0502020204030204" pitchFamily="34" charset="0"/>
                <a:ea typeface="Calibri" panose="020F0502020204030204" pitchFamily="34" charset="0"/>
                <a:cs typeface="Times New Roman" panose="02020603050405020304" pitchFamily="18" charset="0"/>
              </a:rPr>
              <a:t>China. Increase </a:t>
            </a:r>
            <a:r>
              <a:rPr lang="en-US" sz="3200" dirty="0">
                <a:latin typeface="Calibri" panose="020F0502020204030204" pitchFamily="34" charset="0"/>
                <a:ea typeface="Calibri" panose="020F0502020204030204" pitchFamily="34" charset="0"/>
                <a:cs typeface="Times New Roman" panose="02020603050405020304" pitchFamily="18" charset="0"/>
              </a:rPr>
              <a:t>in total imports is higher than the increase in exports. </a:t>
            </a:r>
            <a:r>
              <a:rPr lang="en-US" sz="3200" dirty="0" smtClean="0">
                <a:latin typeface="Calibri" panose="020F0502020204030204" pitchFamily="34" charset="0"/>
                <a:ea typeface="Calibri" panose="020F0502020204030204" pitchFamily="34" charset="0"/>
                <a:cs typeface="Times New Roman" panose="02020603050405020304" pitchFamily="18" charset="0"/>
              </a:rPr>
              <a:t>Imports </a:t>
            </a:r>
            <a:r>
              <a:rPr lang="en-US" sz="3200" dirty="0">
                <a:latin typeface="Calibri" panose="020F0502020204030204" pitchFamily="34" charset="0"/>
                <a:ea typeface="Calibri" panose="020F0502020204030204" pitchFamily="34" charset="0"/>
                <a:cs typeface="Times New Roman" panose="02020603050405020304" pitchFamily="18" charset="0"/>
              </a:rPr>
              <a:t>show downward trend, </a:t>
            </a:r>
            <a:r>
              <a:rPr lang="en-US" sz="3200" dirty="0" smtClean="0">
                <a:latin typeface="Calibri" panose="020F0502020204030204" pitchFamily="34" charset="0"/>
                <a:ea typeface="Calibri" panose="020F0502020204030204" pitchFamily="34" charset="0"/>
                <a:cs typeface="Times New Roman" panose="02020603050405020304" pitchFamily="18" charset="0"/>
              </a:rPr>
              <a:t>first </a:t>
            </a:r>
            <a:r>
              <a:rPr lang="en-US" sz="3200" dirty="0">
                <a:latin typeface="Calibri" panose="020F0502020204030204" pitchFamily="34" charset="0"/>
                <a:ea typeface="Calibri" panose="020F0502020204030204" pitchFamily="34" charset="0"/>
                <a:cs typeface="Times New Roman" panose="02020603050405020304" pitchFamily="18" charset="0"/>
              </a:rPr>
              <a:t>from 2008 to 2009 with a big drop and then slightly from 2012 to 2013. International financial crises is one of the possible </a:t>
            </a:r>
            <a:r>
              <a:rPr lang="en-US" sz="3200" dirty="0" smtClean="0">
                <a:latin typeface="Calibri" panose="020F0502020204030204" pitchFamily="34" charset="0"/>
                <a:ea typeface="Calibri" panose="020F0502020204030204" pitchFamily="34" charset="0"/>
                <a:cs typeface="Times New Roman" panose="02020603050405020304" pitchFamily="18" charset="0"/>
              </a:rPr>
              <a:t>cause. In 2015-16 the volume of Pakistan overall trade with China was $10.092 billion, including $1.903 billion export and $8.126 billion imports and trade deficit in 2015-16 widened to $6.223 billion.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9342600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5216" y="536446"/>
            <a:ext cx="11155680" cy="4765792"/>
          </a:xfrm>
          <a:prstGeom prst="rect">
            <a:avLst/>
          </a:prstGeom>
        </p:spPr>
        <p:txBody>
          <a:bodyPr wrap="square">
            <a:spAutoFit/>
          </a:bodyPr>
          <a:lstStyle/>
          <a:p>
            <a:pPr algn="ctr">
              <a:lnSpc>
                <a:spcPct val="150000"/>
              </a:lnSpc>
              <a:spcBef>
                <a:spcPts val="200"/>
              </a:spcBef>
              <a:spcAft>
                <a:spcPts val="1200"/>
              </a:spcAft>
            </a:pPr>
            <a:r>
              <a:rPr lang="en-US" sz="3600" b="1" dirty="0">
                <a:solidFill>
                  <a:srgbClr val="FF0000"/>
                </a:solidFill>
                <a:latin typeface="Calibri Light" panose="020F0302020204030204" pitchFamily="34" charset="0"/>
                <a:ea typeface="Times New Roman" panose="02020603050405020304" pitchFamily="18" charset="0"/>
                <a:cs typeface="Times New Roman" panose="02020603050405020304" pitchFamily="18" charset="0"/>
              </a:rPr>
              <a:t>Pakistan’s Free Trade Agreement</a:t>
            </a:r>
          </a:p>
          <a:p>
            <a:pPr algn="just">
              <a:lnSpc>
                <a:spcPct val="107000"/>
              </a:lnSpc>
              <a:spcAft>
                <a:spcPts val="800"/>
              </a:spcAft>
            </a:pPr>
            <a:r>
              <a:rPr lang="en-US" sz="3200" b="1" dirty="0">
                <a:latin typeface="Calibri" panose="020F0502020204030204" pitchFamily="34" charset="0"/>
                <a:ea typeface="Calibri" panose="020F0502020204030204" pitchFamily="34" charset="0"/>
                <a:cs typeface="Times New Roman" panose="02020603050405020304" pitchFamily="18" charset="0"/>
              </a:rPr>
              <a:t>According to Trade Development Authority of Pakistan (TDAP) currently there are four FTAs. These are (1) Pakistan-China FTA (2) Pakistan-Malaysia FTA (3) Pakistan-Sri Lanka FTA and (4) Pakistan-South Asian </a:t>
            </a:r>
            <a:r>
              <a:rPr lang="en-US" sz="3200" b="1" dirty="0" smtClean="0">
                <a:latin typeface="Calibri" panose="020F0502020204030204" pitchFamily="34" charset="0"/>
                <a:ea typeface="Calibri" panose="020F0502020204030204" pitchFamily="34" charset="0"/>
                <a:cs typeface="Times New Roman" panose="02020603050405020304" pitchFamily="18" charset="0"/>
              </a:rPr>
              <a:t>FTA. Pakistan-China </a:t>
            </a:r>
            <a:r>
              <a:rPr lang="en-US" sz="3200" b="1" dirty="0">
                <a:latin typeface="Calibri" panose="020F0502020204030204" pitchFamily="34" charset="0"/>
                <a:ea typeface="Calibri" panose="020F0502020204030204" pitchFamily="34" charset="0"/>
                <a:cs typeface="Times New Roman" panose="02020603050405020304" pitchFamily="18" charset="0"/>
              </a:rPr>
              <a:t>FTA covered more goods as compare to other bilateral trade agreement </a:t>
            </a:r>
            <a:r>
              <a:rPr lang="en-US" sz="3200" b="1" dirty="0" smtClean="0">
                <a:latin typeface="Calibri" panose="020F0502020204030204" pitchFamily="34" charset="0"/>
                <a:ea typeface="Calibri" panose="020F0502020204030204" pitchFamily="34" charset="0"/>
                <a:cs typeface="Times New Roman" panose="02020603050405020304" pitchFamily="18" charset="0"/>
              </a:rPr>
              <a:t>members. One </a:t>
            </a:r>
            <a:r>
              <a:rPr lang="en-US" sz="3200" b="1" dirty="0">
                <a:latin typeface="Calibri" panose="020F0502020204030204" pitchFamily="34" charset="0"/>
                <a:ea typeface="Calibri" panose="020F0502020204030204" pitchFamily="34" charset="0"/>
                <a:cs typeface="Times New Roman" panose="02020603050405020304" pitchFamily="18" charset="0"/>
              </a:rPr>
              <a:t>can see that increase in both exports and imports with China is larger than any other partners. </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412786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9184" y="195072"/>
            <a:ext cx="11472672" cy="6462795"/>
          </a:xfrm>
          <a:prstGeom prst="rect">
            <a:avLst/>
          </a:prstGeom>
        </p:spPr>
        <p:txBody>
          <a:bodyPr wrap="square">
            <a:spAutoFit/>
          </a:bodyPr>
          <a:lstStyle/>
          <a:p>
            <a:pPr algn="ctr">
              <a:lnSpc>
                <a:spcPct val="107000"/>
              </a:lnSpc>
              <a:spcBef>
                <a:spcPts val="200"/>
              </a:spcBef>
              <a:spcAft>
                <a:spcPts val="1200"/>
              </a:spcAft>
            </a:pPr>
            <a:r>
              <a:rPr lang="en-US" sz="4000" b="1" i="1" dirty="0">
                <a:solidFill>
                  <a:srgbClr val="FF0000"/>
                </a:solidFill>
                <a:latin typeface="Calibri Light" panose="020F0302020204030204" pitchFamily="34" charset="0"/>
                <a:ea typeface="Times New Roman" panose="02020603050405020304" pitchFamily="18" charset="0"/>
                <a:cs typeface="Times New Roman" panose="02020603050405020304" pitchFamily="18" charset="0"/>
              </a:rPr>
              <a:t>Pakistan-China Free Trade </a:t>
            </a:r>
            <a:r>
              <a:rPr lang="en-US" sz="4000" b="1" i="1" dirty="0" smtClean="0">
                <a:solidFill>
                  <a:srgbClr val="FF0000"/>
                </a:solidFill>
                <a:latin typeface="Calibri Light" panose="020F0302020204030204" pitchFamily="34" charset="0"/>
                <a:ea typeface="Times New Roman" panose="02020603050405020304" pitchFamily="18" charset="0"/>
                <a:cs typeface="Times New Roman" panose="02020603050405020304" pitchFamily="18" charset="0"/>
              </a:rPr>
              <a:t>Agreement</a:t>
            </a:r>
          </a:p>
          <a:p>
            <a:pPr algn="just">
              <a:lnSpc>
                <a:spcPct val="107000"/>
              </a:lnSpc>
              <a:spcBef>
                <a:spcPts val="200"/>
              </a:spcBef>
              <a:spcAft>
                <a:spcPts val="1200"/>
              </a:spcAft>
            </a:pPr>
            <a:r>
              <a:rPr lang="en-US" sz="2800" dirty="0" smtClean="0">
                <a:latin typeface="Calibri" panose="020F0502020204030204" pitchFamily="34" charset="0"/>
                <a:ea typeface="Calibri" panose="020F0502020204030204" pitchFamily="34" charset="0"/>
                <a:cs typeface="Times New Roman" panose="02020603050405020304" pitchFamily="18" charset="0"/>
              </a:rPr>
              <a:t>It </a:t>
            </a:r>
            <a:r>
              <a:rPr lang="en-US" sz="2800" dirty="0">
                <a:latin typeface="Calibri" panose="020F0502020204030204" pitchFamily="34" charset="0"/>
                <a:ea typeface="Calibri" panose="020F0502020204030204" pitchFamily="34" charset="0"/>
                <a:cs typeface="Times New Roman" panose="02020603050405020304" pitchFamily="18" charset="0"/>
              </a:rPr>
              <a:t>consists of two phases (1) Pakistan-China Early Harvest Program and (2) Pakistan-China Free Trade Agreement” between Pakistan and China was signed on 5th April 2005 and became operational from 1st January 2006 along with tariff reduction schedule. The Early Harvest Program (EHP) prelude to the FTA between Pakistan and China. The EHP facilitate duty free access to a number of products for two years. Along with this large number of commodities was exportable by each partner country at “Margin of Preference” MFN duty rates. Before this agreement there was Preferential Trade Agreement in between these two countries that was abolished after the implementation of EHP. There are two types of concessions, one was immediate zero tariff rate and 2nd type was on which tariffs were eliminated in three years’ time period.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8600218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1104" y="719327"/>
            <a:ext cx="11289792" cy="5646418"/>
          </a:xfrm>
          <a:prstGeom prst="rect">
            <a:avLst/>
          </a:prstGeom>
        </p:spPr>
        <p:txBody>
          <a:bodyPr wrap="square">
            <a:spAutoFit/>
          </a:bodyPr>
          <a:lstStyle/>
          <a:p>
            <a:pPr algn="just">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There were total 386 tariff lines at eight-digit level having zero tariff on imports from China. 644 tariff lines at 8-digit level products having zero tariff rate when exported to China. 100 tariff lines at 8-digit level faced zero tariff, when exported and imported both from Pakistan and China. As far as 2nd type is concerned duty becomes zero in three years. </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dirty="0" smtClean="0">
                <a:latin typeface="Calibri" panose="020F0502020204030204" pitchFamily="34" charset="0"/>
                <a:ea typeface="Calibri" panose="020F0502020204030204" pitchFamily="34" charset="0"/>
                <a:cs typeface="Times New Roman" panose="02020603050405020304" pitchFamily="18" charset="0"/>
              </a:rPr>
              <a:t>Free </a:t>
            </a:r>
            <a:r>
              <a:rPr lang="en-US" sz="2800" dirty="0">
                <a:latin typeface="Calibri" panose="020F0502020204030204" pitchFamily="34" charset="0"/>
                <a:ea typeface="Calibri" panose="020F0502020204030204" pitchFamily="34" charset="0"/>
                <a:cs typeface="Times New Roman" panose="02020603050405020304" pitchFamily="18" charset="0"/>
              </a:rPr>
              <a:t>trade Agreement between Pakistan and China was operational from </a:t>
            </a:r>
            <a:r>
              <a:rPr lang="en-US" sz="2800" dirty="0" smtClean="0">
                <a:latin typeface="Calibri" panose="020F0502020204030204" pitchFamily="34" charset="0"/>
                <a:ea typeface="Calibri" panose="020F0502020204030204" pitchFamily="34" charset="0"/>
                <a:cs typeface="Times New Roman" panose="02020603050405020304" pitchFamily="18" charset="0"/>
              </a:rPr>
              <a:t> </a:t>
            </a:r>
            <a:r>
              <a:rPr lang="en-US" sz="2800" dirty="0" smtClean="0">
                <a:latin typeface="Calibri" panose="020F0502020204030204" pitchFamily="34" charset="0"/>
                <a:ea typeface="Calibri" panose="020F0502020204030204" pitchFamily="34" charset="0"/>
                <a:cs typeface="Times New Roman" panose="02020603050405020304" pitchFamily="18" charset="0"/>
              </a:rPr>
              <a:t>1</a:t>
            </a:r>
            <a:r>
              <a:rPr lang="en-US" sz="2800" baseline="30000" dirty="0" smtClean="0">
                <a:latin typeface="Calibri" panose="020F0502020204030204" pitchFamily="34" charset="0"/>
                <a:ea typeface="Calibri" panose="020F0502020204030204" pitchFamily="34" charset="0"/>
                <a:cs typeface="Times New Roman" panose="02020603050405020304" pitchFamily="18" charset="0"/>
              </a:rPr>
              <a:t>st</a:t>
            </a:r>
            <a:r>
              <a:rPr lang="en-US" sz="2800" dirty="0" smtClean="0">
                <a:latin typeface="Calibri" panose="020F0502020204030204" pitchFamily="34" charset="0"/>
                <a:ea typeface="Calibri" panose="020F0502020204030204" pitchFamily="34" charset="0"/>
                <a:cs typeface="Times New Roman" panose="02020603050405020304" pitchFamily="18" charset="0"/>
              </a:rPr>
              <a:t> July </a:t>
            </a:r>
            <a:r>
              <a:rPr lang="en-US" sz="2800" dirty="0" smtClean="0">
                <a:latin typeface="Calibri" panose="020F0502020204030204" pitchFamily="34" charset="0"/>
                <a:ea typeface="Calibri" panose="020F0502020204030204" pitchFamily="34" charset="0"/>
                <a:cs typeface="Times New Roman" panose="02020603050405020304" pitchFamily="18" charset="0"/>
              </a:rPr>
              <a:t>2007</a:t>
            </a:r>
            <a:r>
              <a:rPr lang="en-US" sz="2800" dirty="0">
                <a:latin typeface="Calibri" panose="020F0502020204030204" pitchFamily="34" charset="0"/>
                <a:ea typeface="Calibri" panose="020F0502020204030204" pitchFamily="34" charset="0"/>
                <a:cs typeface="Times New Roman" panose="02020603050405020304" pitchFamily="18" charset="0"/>
              </a:rPr>
              <a:t>. Under the agreement both the countries offer free market access for commodities and some commodities were at concessional rates. Promotion, diversification, reduction of trade </a:t>
            </a:r>
            <a:r>
              <a:rPr lang="en-US" sz="2800" dirty="0" smtClean="0">
                <a:latin typeface="Calibri" panose="020F0502020204030204" pitchFamily="34" charset="0"/>
                <a:ea typeface="Calibri" panose="020F0502020204030204" pitchFamily="34" charset="0"/>
                <a:cs typeface="Times New Roman" panose="02020603050405020304" pitchFamily="18" charset="0"/>
              </a:rPr>
              <a:t>barriers and fair </a:t>
            </a:r>
            <a:r>
              <a:rPr lang="en-US" sz="2800" dirty="0">
                <a:latin typeface="Calibri" panose="020F0502020204030204" pitchFamily="34" charset="0"/>
                <a:ea typeface="Calibri" panose="020F0502020204030204" pitchFamily="34" charset="0"/>
                <a:cs typeface="Times New Roman" panose="02020603050405020304" pitchFamily="18" charset="0"/>
              </a:rPr>
              <a:t>competition, were main objectives of the </a:t>
            </a:r>
            <a:r>
              <a:rPr lang="en-US" sz="2800" dirty="0" smtClean="0">
                <a:latin typeface="Calibri" panose="020F0502020204030204" pitchFamily="34" charset="0"/>
                <a:ea typeface="Calibri" panose="020F0502020204030204" pitchFamily="34" charset="0"/>
                <a:cs typeface="Times New Roman" panose="02020603050405020304" pitchFamily="18" charset="0"/>
              </a:rPr>
              <a:t>agreement.</a:t>
            </a:r>
            <a:r>
              <a:rPr lang="en-US" sz="2400" dirty="0">
                <a:latin typeface="Calibri" panose="020F0502020204030204" pitchFamily="34" charset="0"/>
                <a:ea typeface="Calibri" panose="020F0502020204030204" pitchFamily="34" charset="0"/>
                <a:cs typeface="Times New Roman" panose="02020603050405020304" pitchFamily="18" charset="0"/>
              </a:rPr>
              <a:t> </a:t>
            </a:r>
          </a:p>
          <a:p>
            <a:r>
              <a:rPr lang="en-US" sz="2400" dirty="0">
                <a:latin typeface="Calibri" panose="020F0502020204030204" pitchFamily="34" charset="0"/>
                <a:ea typeface="Calibri" panose="020F0502020204030204" pitchFamily="34" charset="0"/>
                <a:cs typeface="Times New Roman" panose="02020603050405020304" pitchFamily="18" charset="0"/>
              </a:rPr>
              <a:t> </a:t>
            </a:r>
          </a:p>
          <a:p>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983936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83907" y="2614229"/>
            <a:ext cx="9471546" cy="1015663"/>
          </a:xfrm>
          <a:prstGeom prst="rect">
            <a:avLst/>
          </a:prstGeom>
          <a:noFill/>
        </p:spPr>
        <p:txBody>
          <a:bodyPr wrap="square" rtlCol="0">
            <a:spAutoFit/>
          </a:bodyPr>
          <a:lstStyle/>
          <a:p>
            <a:r>
              <a:rPr lang="en-US" sz="6000" b="1" dirty="0" smtClean="0">
                <a:latin typeface="Lucida Bright" panose="02040602050505020304" pitchFamily="18" charset="0"/>
              </a:rPr>
              <a:t>2. LITERATURE REVIEW</a:t>
            </a:r>
            <a:endParaRPr lang="en-US" sz="6000" b="1" dirty="0">
              <a:latin typeface="Lucida Bright" panose="02040602050505020304" pitchFamily="18" charset="0"/>
            </a:endParaRPr>
          </a:p>
        </p:txBody>
      </p:sp>
    </p:spTree>
    <p:extLst>
      <p:ext uri="{BB962C8B-B14F-4D97-AF65-F5344CB8AC3E}">
        <p14:creationId xmlns:p14="http://schemas.microsoft.com/office/powerpoint/2010/main" xmlns="" val="30286213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82880" y="350521"/>
          <a:ext cx="12009120" cy="6172200"/>
        </p:xfrm>
        <a:graphic>
          <a:graphicData uri="http://schemas.openxmlformats.org/drawingml/2006/table">
            <a:tbl>
              <a:tblPr/>
              <a:tblGrid>
                <a:gridCol w="797184"/>
                <a:gridCol w="3805047"/>
                <a:gridCol w="7406889"/>
              </a:tblGrid>
              <a:tr h="927476">
                <a:tc>
                  <a:txBody>
                    <a:bodyPr/>
                    <a:lstStyle/>
                    <a:p>
                      <a:pPr marL="0" marR="0">
                        <a:lnSpc>
                          <a:spcPct val="115000"/>
                        </a:lnSpc>
                        <a:spcBef>
                          <a:spcPts val="0"/>
                        </a:spcBef>
                        <a:spcAft>
                          <a:spcPts val="0"/>
                        </a:spcAft>
                      </a:pPr>
                      <a:r>
                        <a:rPr lang="en-US" sz="2400" b="1" dirty="0">
                          <a:latin typeface="Calibri"/>
                          <a:ea typeface="Times New Roman"/>
                          <a:cs typeface="Times New Roman"/>
                        </a:rPr>
                        <a:t>S.NO</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a:latin typeface="Calibri"/>
                          <a:ea typeface="Times New Roman"/>
                          <a:cs typeface="Times New Roman"/>
                        </a:rPr>
                        <a:t>TITLE</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1">
                          <a:latin typeface="Calibri"/>
                          <a:ea typeface="Times New Roman"/>
                          <a:cs typeface="Times New Roman"/>
                        </a:rPr>
                        <a:t>RESULTS</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1735">
                <a:tc>
                  <a:txBody>
                    <a:bodyPr/>
                    <a:lstStyle/>
                    <a:p>
                      <a:pPr marL="0" marR="0">
                        <a:lnSpc>
                          <a:spcPct val="115000"/>
                        </a:lnSpc>
                        <a:spcBef>
                          <a:spcPts val="0"/>
                        </a:spcBef>
                        <a:spcAft>
                          <a:spcPts val="0"/>
                        </a:spcAft>
                      </a:pPr>
                      <a:r>
                        <a:rPr lang="en-US" sz="2400" b="1">
                          <a:latin typeface="Calibri"/>
                          <a:ea typeface="Times New Roman"/>
                          <a:cs typeface="Times New Roman"/>
                        </a:rPr>
                        <a:t>01.</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solidFill>
                            <a:srgbClr val="0000FF"/>
                          </a:solidFill>
                          <a:latin typeface="CMR10"/>
                          <a:ea typeface="Times New Roman"/>
                          <a:cs typeface="CMR10"/>
                        </a:rPr>
                        <a:t>Viner </a:t>
                      </a:r>
                      <a:r>
                        <a:rPr lang="en-US" sz="2000">
                          <a:solidFill>
                            <a:srgbClr val="000000"/>
                          </a:solidFill>
                          <a:latin typeface="CMR10"/>
                          <a:ea typeface="Times New Roman"/>
                          <a:cs typeface="CMR10"/>
                        </a:rPr>
                        <a:t>(</a:t>
                      </a:r>
                      <a:r>
                        <a:rPr lang="en-US" sz="2000">
                          <a:solidFill>
                            <a:srgbClr val="0000FF"/>
                          </a:solidFill>
                          <a:latin typeface="CMR10"/>
                          <a:ea typeface="Times New Roman"/>
                          <a:cs typeface="CMR10"/>
                        </a:rPr>
                        <a:t>1950</a:t>
                      </a:r>
                      <a:r>
                        <a:rPr lang="en-US" sz="2000">
                          <a:solidFill>
                            <a:srgbClr val="000000"/>
                          </a:solidFill>
                          <a:latin typeface="CMR10"/>
                          <a:ea typeface="Times New Roman"/>
                          <a:cs typeface="CMR10"/>
                        </a:rPr>
                        <a:t>) </a:t>
                      </a:r>
                      <a:r>
                        <a:rPr lang="en-US" sz="2000">
                          <a:latin typeface="CMR10"/>
                          <a:ea typeface="Times New Roman"/>
                          <a:cs typeface="CMR10"/>
                        </a:rPr>
                        <a:t>explains the trade creation, trade Diversion and the welfare effects of a customs union.</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latin typeface="CMR10"/>
                          <a:ea typeface="Times New Roman"/>
                          <a:cs typeface="CMR10"/>
                        </a:rPr>
                        <a:t>He argues that if trade creation is higher than trade diversion then the union will raise welfare and if trade diversion is higher than trade creation then it will reduce welfare of the member states.</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1735">
                <a:tc>
                  <a:txBody>
                    <a:bodyPr/>
                    <a:lstStyle/>
                    <a:p>
                      <a:pPr marL="0" marR="0">
                        <a:lnSpc>
                          <a:spcPct val="115000"/>
                        </a:lnSpc>
                        <a:spcBef>
                          <a:spcPts val="0"/>
                        </a:spcBef>
                        <a:spcAft>
                          <a:spcPts val="0"/>
                        </a:spcAft>
                      </a:pPr>
                      <a:r>
                        <a:rPr lang="en-US" sz="2400" b="1">
                          <a:latin typeface="Calibri"/>
                          <a:ea typeface="Times New Roman"/>
                          <a:cs typeface="Times New Roman"/>
                        </a:rPr>
                        <a:t>02.</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solidFill>
                            <a:srgbClr val="0000FF"/>
                          </a:solidFill>
                          <a:latin typeface="CMBX10"/>
                          <a:ea typeface="Times New Roman"/>
                          <a:cs typeface="CMBX10"/>
                        </a:rPr>
                        <a:t>Kono </a:t>
                      </a:r>
                      <a:r>
                        <a:rPr lang="en-US" sz="2000">
                          <a:solidFill>
                            <a:srgbClr val="000000"/>
                          </a:solidFill>
                          <a:latin typeface="CMBX10"/>
                          <a:ea typeface="Times New Roman"/>
                          <a:cs typeface="CMBX10"/>
                        </a:rPr>
                        <a:t>(</a:t>
                      </a:r>
                      <a:r>
                        <a:rPr lang="en-US" sz="2000">
                          <a:solidFill>
                            <a:srgbClr val="0000FF"/>
                          </a:solidFill>
                          <a:latin typeface="CMBX10"/>
                          <a:ea typeface="Times New Roman"/>
                          <a:cs typeface="CMBX10"/>
                        </a:rPr>
                        <a:t>2002</a:t>
                      </a:r>
                      <a:r>
                        <a:rPr lang="en-US" sz="2000">
                          <a:solidFill>
                            <a:srgbClr val="000000"/>
                          </a:solidFill>
                          <a:latin typeface="CMBX10"/>
                          <a:ea typeface="Times New Roman"/>
                          <a:cs typeface="CMBX10"/>
                        </a:rPr>
                        <a:t>) gives a key position to member’s intra and extra-FTA comparative advantage.</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latin typeface="CMBX10"/>
                          <a:ea typeface="Times New Roman"/>
                          <a:cs typeface="CMBX10"/>
                        </a:rPr>
                        <a:t>He states that members with similar intra and extra-FTA comparative advantages liberalize trade more rapidly than the members with dissimilar intra and extra-FTA comparative advantages.</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1254">
                <a:tc>
                  <a:txBody>
                    <a:bodyPr/>
                    <a:lstStyle/>
                    <a:p>
                      <a:pPr marL="0" marR="0">
                        <a:lnSpc>
                          <a:spcPct val="115000"/>
                        </a:lnSpc>
                        <a:spcBef>
                          <a:spcPts val="0"/>
                        </a:spcBef>
                        <a:spcAft>
                          <a:spcPts val="0"/>
                        </a:spcAft>
                      </a:pPr>
                      <a:r>
                        <a:rPr lang="en-US" sz="2400" b="1">
                          <a:latin typeface="Calibri"/>
                          <a:ea typeface="Times New Roman"/>
                          <a:cs typeface="Times New Roman"/>
                        </a:rPr>
                        <a:t>03.</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solidFill>
                            <a:srgbClr val="0000FF"/>
                          </a:solidFill>
                          <a:latin typeface="CMR10"/>
                          <a:ea typeface="Times New Roman"/>
                          <a:cs typeface="CMR10"/>
                        </a:rPr>
                        <a:t>Clarete</a:t>
                      </a:r>
                      <a:r>
                        <a:rPr lang="en-US" sz="2000" dirty="0">
                          <a:solidFill>
                            <a:srgbClr val="0000FF"/>
                          </a:solidFill>
                          <a:latin typeface="CMR10"/>
                          <a:ea typeface="Times New Roman"/>
                          <a:cs typeface="CMR10"/>
                        </a:rPr>
                        <a:t> et al. </a:t>
                      </a:r>
                      <a:r>
                        <a:rPr lang="en-US" sz="2000" dirty="0">
                          <a:solidFill>
                            <a:srgbClr val="000000"/>
                          </a:solidFill>
                          <a:latin typeface="CMR10"/>
                          <a:ea typeface="Times New Roman"/>
                          <a:cs typeface="CMR10"/>
                        </a:rPr>
                        <a:t>(</a:t>
                      </a:r>
                      <a:r>
                        <a:rPr lang="en-US" sz="2000" dirty="0">
                          <a:solidFill>
                            <a:srgbClr val="0000FF"/>
                          </a:solidFill>
                          <a:latin typeface="CMR10"/>
                          <a:ea typeface="Times New Roman"/>
                          <a:cs typeface="CMR10"/>
                        </a:rPr>
                        <a:t>2003</a:t>
                      </a:r>
                      <a:r>
                        <a:rPr lang="en-US" sz="2000" dirty="0">
                          <a:solidFill>
                            <a:srgbClr val="000000"/>
                          </a:solidFill>
                          <a:latin typeface="CMR10"/>
                          <a:ea typeface="Times New Roman"/>
                          <a:cs typeface="CMR10"/>
                        </a:rPr>
                        <a:t>) estimate the effects </a:t>
                      </a:r>
                      <a:r>
                        <a:rPr lang="en-US" sz="2000" dirty="0" smtClean="0">
                          <a:solidFill>
                            <a:srgbClr val="000000"/>
                          </a:solidFill>
                          <a:latin typeface="CMR10"/>
                          <a:ea typeface="Times New Roman"/>
                          <a:cs typeface="CMR10"/>
                        </a:rPr>
                        <a:t>of regionalism </a:t>
                      </a:r>
                      <a:r>
                        <a:rPr lang="en-US" sz="2000" dirty="0">
                          <a:solidFill>
                            <a:srgbClr val="000000"/>
                          </a:solidFill>
                          <a:latin typeface="CMR10"/>
                          <a:ea typeface="Times New Roman"/>
                          <a:cs typeface="CMR10"/>
                        </a:rPr>
                        <a:t>on trade flows in Asia</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MR10"/>
                          <a:ea typeface="Times New Roman"/>
                          <a:cs typeface="CMR10"/>
                        </a:rPr>
                        <a:t>This paper show that 9 out of 11 preferential trade agreements</a:t>
                      </a:r>
                      <a:endParaRPr lang="en-US" sz="2000" dirty="0">
                        <a:latin typeface="Calibri"/>
                        <a:ea typeface="Times New Roman"/>
                        <a:cs typeface="Times New Roman"/>
                      </a:endParaRPr>
                    </a:p>
                    <a:p>
                      <a:pPr marL="0" marR="0" algn="just">
                        <a:lnSpc>
                          <a:spcPct val="115000"/>
                        </a:lnSpc>
                        <a:spcBef>
                          <a:spcPts val="0"/>
                        </a:spcBef>
                        <a:spcAft>
                          <a:spcPts val="0"/>
                        </a:spcAft>
                      </a:pPr>
                      <a:r>
                        <a:rPr lang="en-US" sz="2000" dirty="0">
                          <a:latin typeface="CMR10"/>
                          <a:ea typeface="Times New Roman"/>
                          <a:cs typeface="CMR10"/>
                        </a:rPr>
                        <a:t>(PTAs) divert trade. In their analysis, it turns out that only two PTAs increase trade among members without affecting trade with the rest of the world.</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43840" y="228600"/>
          <a:ext cx="11734801" cy="6446520"/>
        </p:xfrm>
        <a:graphic>
          <a:graphicData uri="http://schemas.openxmlformats.org/drawingml/2006/table">
            <a:tbl>
              <a:tblPr/>
              <a:tblGrid>
                <a:gridCol w="778974"/>
                <a:gridCol w="3718130"/>
                <a:gridCol w="7237697"/>
              </a:tblGrid>
              <a:tr h="2762795">
                <a:tc>
                  <a:txBody>
                    <a:bodyPr/>
                    <a:lstStyle/>
                    <a:p>
                      <a:pPr marL="0" marR="0">
                        <a:lnSpc>
                          <a:spcPct val="115000"/>
                        </a:lnSpc>
                        <a:spcBef>
                          <a:spcPts val="0"/>
                        </a:spcBef>
                        <a:spcAft>
                          <a:spcPts val="0"/>
                        </a:spcAft>
                      </a:pPr>
                      <a:r>
                        <a:rPr lang="en-US" sz="2400" b="1" dirty="0">
                          <a:latin typeface="Calibri"/>
                          <a:ea typeface="Times New Roman"/>
                          <a:cs typeface="Times New Roman"/>
                        </a:rPr>
                        <a:t>04.</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solidFill>
                            <a:srgbClr val="0000FF"/>
                          </a:solidFill>
                          <a:latin typeface="CMR10"/>
                          <a:ea typeface="Times New Roman"/>
                          <a:cs typeface="CMR10"/>
                        </a:rPr>
                        <a:t>Baier</a:t>
                      </a:r>
                      <a:r>
                        <a:rPr lang="en-US" sz="2000" dirty="0">
                          <a:solidFill>
                            <a:srgbClr val="0000FF"/>
                          </a:solidFill>
                          <a:latin typeface="CMR10"/>
                          <a:ea typeface="Times New Roman"/>
                          <a:cs typeface="CMR10"/>
                        </a:rPr>
                        <a:t> and </a:t>
                      </a:r>
                      <a:r>
                        <a:rPr lang="en-US" sz="2000" dirty="0" err="1">
                          <a:solidFill>
                            <a:srgbClr val="0000FF"/>
                          </a:solidFill>
                          <a:latin typeface="CMR10"/>
                          <a:ea typeface="Times New Roman"/>
                          <a:cs typeface="CMR10"/>
                        </a:rPr>
                        <a:t>Bergstrand</a:t>
                      </a:r>
                      <a:r>
                        <a:rPr lang="en-US" sz="2000" dirty="0">
                          <a:solidFill>
                            <a:srgbClr val="0000FF"/>
                          </a:solidFill>
                          <a:latin typeface="CMR10"/>
                          <a:ea typeface="Times New Roman"/>
                          <a:cs typeface="CMR10"/>
                        </a:rPr>
                        <a:t> </a:t>
                      </a:r>
                      <a:r>
                        <a:rPr lang="en-US" sz="2000" dirty="0">
                          <a:solidFill>
                            <a:srgbClr val="000000"/>
                          </a:solidFill>
                          <a:latin typeface="CMR10"/>
                          <a:ea typeface="Times New Roman"/>
                          <a:cs typeface="CMR10"/>
                        </a:rPr>
                        <a:t>(</a:t>
                      </a:r>
                      <a:r>
                        <a:rPr lang="en-US" sz="2000" dirty="0">
                          <a:solidFill>
                            <a:srgbClr val="0000FF"/>
                          </a:solidFill>
                          <a:latin typeface="CMR10"/>
                          <a:ea typeface="Times New Roman"/>
                          <a:cs typeface="CMR10"/>
                        </a:rPr>
                        <a:t>2004</a:t>
                      </a:r>
                      <a:r>
                        <a:rPr lang="en-US" sz="2000" dirty="0">
                          <a:solidFill>
                            <a:srgbClr val="000000"/>
                          </a:solidFill>
                          <a:latin typeface="CMR10"/>
                          <a:ea typeface="Times New Roman"/>
                          <a:cs typeface="CMR10"/>
                        </a:rPr>
                        <a:t>) </a:t>
                      </a:r>
                      <a:r>
                        <a:rPr lang="en-US" sz="2000" dirty="0" smtClean="0">
                          <a:solidFill>
                            <a:srgbClr val="000000"/>
                          </a:solidFill>
                          <a:latin typeface="CMR10"/>
                          <a:ea typeface="Times New Roman"/>
                          <a:cs typeface="CMR10"/>
                        </a:rPr>
                        <a:t>argued </a:t>
                      </a:r>
                      <a:r>
                        <a:rPr lang="en-US" sz="2000" dirty="0">
                          <a:solidFill>
                            <a:srgbClr val="000000"/>
                          </a:solidFill>
                          <a:latin typeface="CMR10"/>
                          <a:ea typeface="Times New Roman"/>
                          <a:cs typeface="CMR10"/>
                        </a:rPr>
                        <a:t>that net welfare gain/loss of the two countries FTA depends on trade creation and the trade diversion of the </a:t>
                      </a:r>
                      <a:r>
                        <a:rPr lang="en-US" sz="2000" dirty="0" smtClean="0">
                          <a:solidFill>
                            <a:srgbClr val="000000"/>
                          </a:solidFill>
                          <a:latin typeface="CMR10"/>
                          <a:ea typeface="Times New Roman"/>
                          <a:cs typeface="CMR10"/>
                        </a:rPr>
                        <a:t>members.</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latin typeface="CMR10"/>
                          <a:ea typeface="Times New Roman"/>
                          <a:cs typeface="CMR10"/>
                        </a:rPr>
                        <a:t>They state that trade creation is greater the closer are the two countries, and trade diversion is less the remote are the two trading partners from the rest of the world because the trade among the countries that are far from each other is less as compared to the trade among the countries that are closer to each other.</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3725">
                <a:tc>
                  <a:txBody>
                    <a:bodyPr/>
                    <a:lstStyle/>
                    <a:p>
                      <a:pPr marL="0" marR="0">
                        <a:lnSpc>
                          <a:spcPct val="115000"/>
                        </a:lnSpc>
                        <a:spcBef>
                          <a:spcPts val="0"/>
                        </a:spcBef>
                        <a:spcAft>
                          <a:spcPts val="0"/>
                        </a:spcAft>
                      </a:pPr>
                      <a:r>
                        <a:rPr lang="en-US" sz="2400" b="1">
                          <a:latin typeface="Calibri"/>
                          <a:ea typeface="Times New Roman"/>
                          <a:cs typeface="Times New Roman"/>
                        </a:rPr>
                        <a:t>05.</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solidFill>
                            <a:srgbClr val="0000FF"/>
                          </a:solidFill>
                          <a:latin typeface="CMR10"/>
                          <a:ea typeface="Times New Roman"/>
                          <a:cs typeface="CMR10"/>
                        </a:rPr>
                        <a:t>Cooper </a:t>
                      </a:r>
                      <a:r>
                        <a:rPr lang="en-US" sz="2000">
                          <a:solidFill>
                            <a:srgbClr val="000000"/>
                          </a:solidFill>
                          <a:latin typeface="CMR10"/>
                          <a:ea typeface="Times New Roman"/>
                          <a:cs typeface="CMR10"/>
                        </a:rPr>
                        <a:t>(</a:t>
                      </a:r>
                      <a:r>
                        <a:rPr lang="en-US" sz="2000">
                          <a:solidFill>
                            <a:srgbClr val="0000FF"/>
                          </a:solidFill>
                          <a:latin typeface="CMR10"/>
                          <a:ea typeface="Times New Roman"/>
                          <a:cs typeface="CMR10"/>
                        </a:rPr>
                        <a:t>2006</a:t>
                      </a:r>
                      <a:r>
                        <a:rPr lang="en-US" sz="2000">
                          <a:solidFill>
                            <a:srgbClr val="000000"/>
                          </a:solidFill>
                          <a:latin typeface="CMR10"/>
                          <a:ea typeface="Times New Roman"/>
                          <a:cs typeface="CMR10"/>
                        </a:rPr>
                        <a:t>) classification argues that FTA-led shifts in production activities to low cost partner countries lead to unemployment in Countries whose firms are comparatively high cost.</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MR10"/>
                          <a:ea typeface="Times New Roman"/>
                          <a:cs typeface="CMR10"/>
                        </a:rPr>
                        <a:t>The life standard of labor worsens, comparatively, in high cost countries. In addition to poor quality of life, these economists oppose the trade liberalization in the bloc because it degrades environment due to over utilization of natural resources. They say that FTA-led de-location of the firm from high cost countries to relatively low cost member states creates environmental problems.</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8121" y="182880"/>
          <a:ext cx="11795758" cy="6492240"/>
        </p:xfrm>
        <a:graphic>
          <a:graphicData uri="http://schemas.openxmlformats.org/drawingml/2006/table">
            <a:tbl>
              <a:tblPr/>
              <a:tblGrid>
                <a:gridCol w="783020"/>
                <a:gridCol w="3737444"/>
                <a:gridCol w="7275294"/>
              </a:tblGrid>
              <a:tr h="1442719">
                <a:tc>
                  <a:txBody>
                    <a:bodyPr/>
                    <a:lstStyle/>
                    <a:p>
                      <a:pPr marL="0" marR="0">
                        <a:lnSpc>
                          <a:spcPct val="115000"/>
                        </a:lnSpc>
                        <a:spcBef>
                          <a:spcPts val="0"/>
                        </a:spcBef>
                        <a:spcAft>
                          <a:spcPts val="0"/>
                        </a:spcAft>
                      </a:pPr>
                      <a:r>
                        <a:rPr lang="en-US" sz="2400" b="1" dirty="0">
                          <a:latin typeface="Calibri"/>
                          <a:ea typeface="Times New Roman"/>
                          <a:cs typeface="Times New Roman"/>
                        </a:rPr>
                        <a:t>06.</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solidFill>
                            <a:srgbClr val="0000FF"/>
                          </a:solidFill>
                          <a:latin typeface="CMR10"/>
                          <a:ea typeface="Times New Roman"/>
                          <a:cs typeface="CMR10"/>
                        </a:rPr>
                        <a:t>Carrere </a:t>
                      </a:r>
                      <a:r>
                        <a:rPr lang="en-US" sz="2000">
                          <a:solidFill>
                            <a:srgbClr val="000000"/>
                          </a:solidFill>
                          <a:latin typeface="CMR10"/>
                          <a:ea typeface="Times New Roman"/>
                          <a:cs typeface="CMR10"/>
                        </a:rPr>
                        <a:t>(</a:t>
                      </a:r>
                      <a:r>
                        <a:rPr lang="en-US" sz="2000">
                          <a:solidFill>
                            <a:srgbClr val="0000FF"/>
                          </a:solidFill>
                          <a:latin typeface="CMR10"/>
                          <a:ea typeface="Times New Roman"/>
                          <a:cs typeface="CMR10"/>
                        </a:rPr>
                        <a:t>2006</a:t>
                      </a:r>
                      <a:r>
                        <a:rPr lang="en-US" sz="2000">
                          <a:solidFill>
                            <a:srgbClr val="000000"/>
                          </a:solidFill>
                          <a:latin typeface="CMR10"/>
                          <a:ea typeface="Times New Roman"/>
                          <a:cs typeface="CMR10"/>
                        </a:rPr>
                        <a:t>) analyzed seven different regional trade agreements</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latin typeface="CMR10"/>
                          <a:ea typeface="Times New Roman"/>
                          <a:cs typeface="CMR10"/>
                        </a:rPr>
                        <a:t>They found that in general, these regional trade agreements increase trade among members and reduce trade with the rest of the world, suggesting the evidence of trade diversion.</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081">
                <a:tc>
                  <a:txBody>
                    <a:bodyPr/>
                    <a:lstStyle/>
                    <a:p>
                      <a:pPr marL="0" marR="0">
                        <a:lnSpc>
                          <a:spcPct val="115000"/>
                        </a:lnSpc>
                        <a:spcBef>
                          <a:spcPts val="0"/>
                        </a:spcBef>
                        <a:spcAft>
                          <a:spcPts val="0"/>
                        </a:spcAft>
                      </a:pPr>
                      <a:r>
                        <a:rPr lang="en-US" sz="2400" b="1">
                          <a:latin typeface="Calibri"/>
                          <a:ea typeface="Times New Roman"/>
                          <a:cs typeface="Times New Roman"/>
                        </a:rPr>
                        <a:t>07.</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solidFill>
                            <a:srgbClr val="0000FF"/>
                          </a:solidFill>
                          <a:latin typeface="CMR10"/>
                          <a:ea typeface="Times New Roman"/>
                          <a:cs typeface="CMR10"/>
                        </a:rPr>
                        <a:t>Lambert and McKoy </a:t>
                      </a:r>
                      <a:r>
                        <a:rPr lang="en-US" sz="2000">
                          <a:solidFill>
                            <a:srgbClr val="000000"/>
                          </a:solidFill>
                          <a:latin typeface="CMR10"/>
                          <a:ea typeface="Times New Roman"/>
                          <a:cs typeface="CMR10"/>
                        </a:rPr>
                        <a:t>(</a:t>
                      </a:r>
                      <a:r>
                        <a:rPr lang="en-US" sz="2000">
                          <a:solidFill>
                            <a:srgbClr val="0000FF"/>
                          </a:solidFill>
                          <a:latin typeface="CMR10"/>
                          <a:ea typeface="Times New Roman"/>
                          <a:cs typeface="CMR10"/>
                        </a:rPr>
                        <a:t>2009</a:t>
                      </a:r>
                      <a:r>
                        <a:rPr lang="en-US" sz="2000">
                          <a:solidFill>
                            <a:srgbClr val="000000"/>
                          </a:solidFill>
                          <a:latin typeface="CMR10"/>
                          <a:ea typeface="Times New Roman"/>
                          <a:cs typeface="CMR10"/>
                        </a:rPr>
                        <a:t>) analyze the impact of preferential trade associations on food and agricultural trade.</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latin typeface="CMR10"/>
                          <a:ea typeface="Times New Roman"/>
                          <a:cs typeface="CMR10"/>
                        </a:rPr>
                        <a:t>Their findings demonstrate that preferential trade association formation is helpful in increasing the trade among members as well as with non-members in both agricultural and food trade. Furthermore, they show that associations formed by developing countries result in trade diversion.</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5440">
                <a:tc>
                  <a:txBody>
                    <a:bodyPr/>
                    <a:lstStyle/>
                    <a:p>
                      <a:pPr marL="0" marR="0">
                        <a:lnSpc>
                          <a:spcPct val="115000"/>
                        </a:lnSpc>
                        <a:spcBef>
                          <a:spcPts val="0"/>
                        </a:spcBef>
                        <a:spcAft>
                          <a:spcPts val="0"/>
                        </a:spcAft>
                      </a:pPr>
                      <a:r>
                        <a:rPr lang="en-US" sz="2400" b="1">
                          <a:latin typeface="Calibri"/>
                          <a:ea typeface="Times New Roman"/>
                          <a:cs typeface="Times New Roman"/>
                        </a:rPr>
                        <a:t>08.</a:t>
                      </a:r>
                      <a:endParaRPr lang="en-US"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solidFill>
                            <a:srgbClr val="0066FF"/>
                          </a:solidFill>
                          <a:latin typeface="CMR10"/>
                          <a:ea typeface="Times New Roman"/>
                          <a:cs typeface="CMR10"/>
                        </a:rPr>
                        <a:t>Mahmood</a:t>
                      </a:r>
                      <a:r>
                        <a:rPr lang="en-US" sz="2000" dirty="0">
                          <a:solidFill>
                            <a:srgbClr val="0066FF"/>
                          </a:solidFill>
                          <a:latin typeface="CMR10"/>
                          <a:ea typeface="Times New Roman"/>
                          <a:cs typeface="CMR10"/>
                        </a:rPr>
                        <a:t> &amp; </a:t>
                      </a:r>
                      <a:r>
                        <a:rPr lang="en-US" sz="2000" dirty="0" err="1">
                          <a:solidFill>
                            <a:srgbClr val="0066FF"/>
                          </a:solidFill>
                          <a:latin typeface="CMR10"/>
                          <a:ea typeface="Times New Roman"/>
                          <a:cs typeface="CMR10"/>
                        </a:rPr>
                        <a:t>Gul</a:t>
                      </a:r>
                      <a:r>
                        <a:rPr lang="en-US" sz="2000" dirty="0">
                          <a:solidFill>
                            <a:srgbClr val="0066FF"/>
                          </a:solidFill>
                          <a:latin typeface="CMR10"/>
                          <a:ea typeface="Times New Roman"/>
                          <a:cs typeface="CMR10"/>
                        </a:rPr>
                        <a:t> (</a:t>
                      </a:r>
                      <a:r>
                        <a:rPr lang="en-US" sz="2000" dirty="0" smtClean="0">
                          <a:solidFill>
                            <a:srgbClr val="0066FF"/>
                          </a:solidFill>
                          <a:latin typeface="CMR10"/>
                          <a:ea typeface="Times New Roman"/>
                          <a:cs typeface="CMR10"/>
                        </a:rPr>
                        <a:t>2012) </a:t>
                      </a:r>
                      <a:r>
                        <a:rPr lang="en-US" sz="2000" dirty="0">
                          <a:latin typeface="CMR10"/>
                          <a:ea typeface="Times New Roman"/>
                          <a:cs typeface="CMR10"/>
                        </a:rPr>
                        <a:t>The paper focuses on understanding the dynamics of pre and post Free Trade Agreement (FTA) agreement between Pakistan and Malaysia”.</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latin typeface="CMR10"/>
                          <a:ea typeface="Times New Roman"/>
                          <a:cs typeface="CMR10"/>
                        </a:rPr>
                        <a:t>The results from the descriptive analysis suggests trade in favor of Malaysia while simulation shows increase in export, welfare and trade diversion with automobile sector showing  insignificant impact on welfare.	</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7504" y="841613"/>
            <a:ext cx="11305925" cy="5016758"/>
          </a:xfrm>
          <a:prstGeom prst="rect">
            <a:avLst/>
          </a:prstGeom>
          <a:noFill/>
          <a:ln>
            <a:noFill/>
          </a:ln>
        </p:spPr>
        <p:txBody>
          <a:bodyPr wrap="square" rtlCol="0">
            <a:spAutoFit/>
          </a:bodyPr>
          <a:lstStyle/>
          <a:p>
            <a:pPr algn="ctr"/>
            <a:r>
              <a:rPr lang="en-US" sz="8000" b="1" u="sng" dirty="0">
                <a:latin typeface="Monotype Corsiva" panose="03010101010201010101" pitchFamily="66" charset="0"/>
              </a:rPr>
              <a:t>Trade Creation And </a:t>
            </a:r>
            <a:r>
              <a:rPr lang="en-US" sz="8000" b="1" u="sng" dirty="0" smtClean="0">
                <a:latin typeface="Monotype Corsiva" panose="03010101010201010101" pitchFamily="66" charset="0"/>
              </a:rPr>
              <a:t>Trade Diversion Effects Of </a:t>
            </a:r>
          </a:p>
          <a:p>
            <a:pPr algn="ctr"/>
            <a:r>
              <a:rPr lang="en-US" sz="8000" b="1" u="sng" dirty="0" smtClean="0">
                <a:latin typeface="Monotype Corsiva" panose="03010101010201010101" pitchFamily="66" charset="0"/>
              </a:rPr>
              <a:t>Pakistan-China </a:t>
            </a:r>
          </a:p>
          <a:p>
            <a:pPr algn="ctr"/>
            <a:r>
              <a:rPr lang="en-US" sz="8000" b="1" u="sng" dirty="0" smtClean="0">
                <a:latin typeface="Monotype Corsiva" panose="03010101010201010101" pitchFamily="66" charset="0"/>
              </a:rPr>
              <a:t>Free Trade Agreement</a:t>
            </a:r>
            <a:endParaRPr lang="en-US" sz="8000" b="1" u="sng" dirty="0">
              <a:latin typeface="Monotype Corsiva" panose="03010101010201010101" pitchFamily="66" charset="0"/>
            </a:endParaRPr>
          </a:p>
        </p:txBody>
      </p:sp>
    </p:spTree>
    <p:extLst>
      <p:ext uri="{BB962C8B-B14F-4D97-AF65-F5344CB8AC3E}">
        <p14:creationId xmlns:p14="http://schemas.microsoft.com/office/powerpoint/2010/main" xmlns="" val="27413166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 y="402334"/>
            <a:ext cx="11521440" cy="5386090"/>
          </a:xfrm>
          <a:prstGeom prst="rect">
            <a:avLst/>
          </a:prstGeom>
        </p:spPr>
        <p:txBody>
          <a:bodyPr wrap="square">
            <a:spAutoFit/>
          </a:bodyPr>
          <a:lstStyle/>
          <a:p>
            <a:pPr algn="just"/>
            <a:r>
              <a:rPr lang="en-US" sz="3200" b="1" u="sng" dirty="0" smtClean="0"/>
              <a:t>Short Comings in Literature and Contribution of the Present Study</a:t>
            </a:r>
          </a:p>
          <a:p>
            <a:pPr algn="just"/>
            <a:endParaRPr lang="en-US" sz="3200" b="1" dirty="0" smtClean="0"/>
          </a:p>
          <a:p>
            <a:pPr algn="just"/>
            <a:r>
              <a:rPr lang="en-US" sz="2800" dirty="0" smtClean="0"/>
              <a:t>The existing literature presents the mixed kind of the results with reference to the effects of economic integration on trade flows. Some studies articulate regional economic integration generates trade among the members without affecting the trade with nonmembers, while, some other papers present that economic integration leads to trade diversion. Most of the studies cover a single sector agriculture or manufacturing sector in their analysis. However, a comprehensive studies covering all sectors of the economy and all the commodity groups to evaluate the impact of regional trade agreements on trade </a:t>
            </a:r>
            <a:r>
              <a:rPr lang="en-US" sz="2800" dirty="0" smtClean="0"/>
              <a:t>flows</a:t>
            </a:r>
            <a:r>
              <a:rPr lang="en-US" sz="2800" dirty="0" smtClean="0"/>
              <a:t>. There is no research done on this topic Pakistan China FTA so it is my contribution.</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069"/>
            <a:ext cx="12192000" cy="905056"/>
          </a:xfrm>
          <a:prstGeom prst="rect">
            <a:avLst/>
          </a:prstGeom>
        </p:spPr>
        <p:txBody>
          <a:bodyPr wrap="square">
            <a:spAutoFit/>
          </a:bodyPr>
          <a:lstStyle/>
          <a:p>
            <a:pPr marL="365760" marR="0" indent="-365760" algn="ctr">
              <a:lnSpc>
                <a:spcPct val="150000"/>
              </a:lnSpc>
              <a:spcBef>
                <a:spcPts val="200"/>
              </a:spcBef>
              <a:spcAft>
                <a:spcPts val="1200"/>
              </a:spcAft>
            </a:pPr>
            <a:r>
              <a:rPr lang="en-US" sz="4000" b="1" dirty="0">
                <a:latin typeface="Times New Roman" panose="02020603050405020304" pitchFamily="18" charset="0"/>
                <a:ea typeface="Times New Roman" panose="02020603050405020304" pitchFamily="18" charset="0"/>
              </a:rPr>
              <a:t>Research </a:t>
            </a:r>
            <a:r>
              <a:rPr lang="en-US" sz="4000" b="1" dirty="0" smtClean="0">
                <a:latin typeface="Times New Roman" panose="02020603050405020304" pitchFamily="18" charset="0"/>
                <a:ea typeface="Times New Roman" panose="02020603050405020304" pitchFamily="18" charset="0"/>
              </a:rPr>
              <a:t>Objectives</a:t>
            </a:r>
            <a:endParaRPr lang="en-US" sz="4000" b="1" dirty="0">
              <a:latin typeface="Times New Roman" panose="02020603050405020304" pitchFamily="18" charset="0"/>
              <a:ea typeface="Times New Roman" panose="02020603050405020304" pitchFamily="18" charset="0"/>
            </a:endParaRPr>
          </a:p>
        </p:txBody>
      </p:sp>
      <p:sp>
        <p:nvSpPr>
          <p:cNvPr id="11265" name="Rectangle 1"/>
          <p:cNvSpPr>
            <a:spLocks noChangeArrowheads="1"/>
          </p:cNvSpPr>
          <p:nvPr/>
        </p:nvSpPr>
        <p:spPr bwMode="auto">
          <a:xfrm>
            <a:off x="316992" y="1048512"/>
            <a:ext cx="11472672"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tabLst/>
            </a:pPr>
            <a:r>
              <a:rPr lang="en-US" sz="3200" b="1" dirty="0" smtClean="0">
                <a:latin typeface="Times New Roman" pitchFamily="18" charset="0"/>
                <a:cs typeface="Times New Roman" pitchFamily="18" charset="0"/>
              </a:rPr>
              <a:t>The </a:t>
            </a:r>
            <a:r>
              <a:rPr kumimoji="0" lang="en-US" sz="3200" b="1" i="0" u="none" strike="noStrike" cap="none" normalizeH="0" baseline="0" dirty="0" smtClean="0">
                <a:ln>
                  <a:noFill/>
                </a:ln>
                <a:effectLst/>
                <a:latin typeface="Times New Roman" pitchFamily="18" charset="0"/>
                <a:cs typeface="Times New Roman" pitchFamily="18" charset="0"/>
              </a:rPr>
              <a:t>objectives of the study is as follows:</a:t>
            </a:r>
          </a:p>
          <a:p>
            <a:pPr marL="457200" marR="0" lvl="0" indent="-457200" algn="just" defTabSz="914400" rtl="0" eaLnBrk="1" fontAlgn="base" latinLnBrk="0" hangingPunct="1">
              <a:lnSpc>
                <a:spcPct val="100000"/>
              </a:lnSpc>
              <a:spcBef>
                <a:spcPct val="0"/>
              </a:spcBef>
              <a:spcAft>
                <a:spcPct val="0"/>
              </a:spcAft>
              <a:buClrTx/>
              <a:buSzTx/>
              <a:tabLst/>
            </a:pPr>
            <a:endParaRPr kumimoji="0" lang="en-US" sz="2800" b="1" i="0" u="none" strike="noStrike" cap="none" normalizeH="0" baseline="0" dirty="0" smtClean="0">
              <a:ln>
                <a:noFill/>
              </a:ln>
              <a:solidFill>
                <a:srgbClr val="7030A0"/>
              </a:solidFill>
              <a:effectLst/>
              <a:latin typeface="Times New Roman" pitchFamily="18" charset="0"/>
              <a:cs typeface="Times New Roman" pitchFamily="18" charset="0"/>
            </a:endParaRPr>
          </a:p>
          <a:p>
            <a:pPr marL="457200" marR="0" lvl="0" indent="-4572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lang="en-US" sz="2800" b="1" dirty="0" smtClean="0">
                <a:solidFill>
                  <a:srgbClr val="7030A0"/>
                </a:solidFill>
                <a:latin typeface="Times New Roman" pitchFamily="18" charset="0"/>
                <a:cs typeface="Times New Roman" pitchFamily="18" charset="0"/>
              </a:rPr>
              <a:t>T</a:t>
            </a:r>
            <a:r>
              <a:rPr kumimoji="0" lang="en-US" sz="2800" b="1" i="0" u="none" strike="noStrike" cap="none" normalizeH="0" baseline="0" dirty="0" smtClean="0">
                <a:ln>
                  <a:noFill/>
                </a:ln>
                <a:solidFill>
                  <a:srgbClr val="7030A0"/>
                </a:solidFill>
                <a:effectLst/>
                <a:latin typeface="Times New Roman" pitchFamily="18" charset="0"/>
                <a:cs typeface="Times New Roman" pitchFamily="18" charset="0"/>
              </a:rPr>
              <a:t>he estimation of “Trade Creation” or “Trade Diversion” effects under Pakistan-China free trade agreement.</a:t>
            </a:r>
          </a:p>
          <a:p>
            <a:pPr marL="457200" marR="0" lvl="0" indent="-4572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endParaRPr kumimoji="0" lang="en-US" sz="2800" b="1" i="0" u="none" strike="noStrike" cap="none" normalizeH="0" baseline="0" dirty="0" smtClean="0">
              <a:ln>
                <a:noFill/>
              </a:ln>
              <a:solidFill>
                <a:srgbClr val="7030A0"/>
              </a:solidFill>
              <a:effectLst/>
              <a:latin typeface="Times New Roman" pitchFamily="18" charset="0"/>
              <a:cs typeface="Times New Roman" pitchFamily="18" charset="0"/>
            </a:endParaRPr>
          </a:p>
          <a:p>
            <a:pPr marL="457200" marR="0" lvl="0" indent="-4572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kumimoji="0" lang="en-US" sz="2800" b="1" i="0" u="none" strike="noStrike" cap="none" normalizeH="0" baseline="0" dirty="0" smtClean="0">
                <a:ln>
                  <a:noFill/>
                </a:ln>
                <a:solidFill>
                  <a:srgbClr val="7030A0"/>
                </a:solidFill>
                <a:effectLst/>
                <a:latin typeface="Times New Roman" pitchFamily="18" charset="0"/>
                <a:cs typeface="Times New Roman" pitchFamily="18" charset="0"/>
              </a:rPr>
              <a:t> Construction of gravity model for Pakistan’s bilateral imports.</a:t>
            </a:r>
          </a:p>
          <a:p>
            <a:pPr marL="457200" marR="0" lvl="0" indent="-4572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endParaRPr kumimoji="0" lang="en-US" sz="2800" b="1" i="0" u="none" strike="noStrike" cap="none" normalizeH="0" baseline="0" dirty="0" smtClean="0">
              <a:ln>
                <a:noFill/>
              </a:ln>
              <a:solidFill>
                <a:srgbClr val="7030A0"/>
              </a:solidFill>
              <a:effectLst/>
              <a:latin typeface="Times New Roman" pitchFamily="18" charset="0"/>
              <a:cs typeface="Times New Roman" pitchFamily="18" charset="0"/>
            </a:endParaRPr>
          </a:p>
          <a:p>
            <a:pPr marL="457200" lvl="0" indent="-457200" algn="just" fontAlgn="base">
              <a:spcBef>
                <a:spcPct val="0"/>
              </a:spcBef>
              <a:spcAft>
                <a:spcPct val="0"/>
              </a:spcAft>
              <a:buFont typeface="Wingdings" panose="05000000000000000000" pitchFamily="2" charset="2"/>
              <a:buChar char="Ø"/>
            </a:pPr>
            <a:r>
              <a:rPr kumimoji="0" lang="en-US" sz="2800" b="1" i="0" u="none" strike="noStrike" cap="none" normalizeH="0" baseline="0" dirty="0" smtClean="0">
                <a:ln>
                  <a:noFill/>
                </a:ln>
                <a:solidFill>
                  <a:srgbClr val="7030A0"/>
                </a:solidFill>
                <a:effectLst/>
                <a:latin typeface="Times New Roman" pitchFamily="18" charset="0"/>
                <a:cs typeface="Times New Roman" pitchFamily="18" charset="0"/>
              </a:rPr>
              <a:t> </a:t>
            </a:r>
            <a:r>
              <a:rPr lang="en-US" sz="2800" b="1" dirty="0" smtClean="0">
                <a:solidFill>
                  <a:srgbClr val="7030A0"/>
                </a:solidFill>
                <a:latin typeface="Times New Roman" pitchFamily="18" charset="0"/>
                <a:cs typeface="Times New Roman" pitchFamily="18" charset="0"/>
              </a:rPr>
              <a:t>Construction</a:t>
            </a:r>
            <a:r>
              <a:rPr lang="en-US" sz="2800" b="1" dirty="0" smtClean="0">
                <a:solidFill>
                  <a:srgbClr val="7030A0"/>
                </a:solidFill>
                <a:latin typeface="Times New Roman" pitchFamily="18" charset="0"/>
                <a:cs typeface="Times New Roman" pitchFamily="18" charset="0"/>
              </a:rPr>
              <a:t> </a:t>
            </a:r>
            <a:r>
              <a:rPr lang="en-US" sz="2800" b="1" dirty="0" smtClean="0">
                <a:solidFill>
                  <a:srgbClr val="7030A0"/>
                </a:solidFill>
                <a:latin typeface="Times New Roman" pitchFamily="18" charset="0"/>
                <a:cs typeface="Times New Roman" pitchFamily="18" charset="0"/>
              </a:rPr>
              <a:t>of gravity </a:t>
            </a:r>
            <a:r>
              <a:rPr lang="en-US" sz="2800" b="1" dirty="0">
                <a:solidFill>
                  <a:srgbClr val="7030A0"/>
                </a:solidFill>
                <a:latin typeface="Times New Roman" pitchFamily="18" charset="0"/>
                <a:cs typeface="Times New Roman" pitchFamily="18" charset="0"/>
              </a:rPr>
              <a:t>model </a:t>
            </a:r>
            <a:r>
              <a:rPr lang="en-US" sz="2800" b="1" dirty="0" smtClean="0">
                <a:solidFill>
                  <a:srgbClr val="7030A0"/>
                </a:solidFill>
                <a:latin typeface="Times New Roman" pitchFamily="18" charset="0"/>
                <a:cs typeface="Times New Roman" pitchFamily="18" charset="0"/>
              </a:rPr>
              <a:t>for China’s bilateral </a:t>
            </a:r>
            <a:r>
              <a:rPr kumimoji="0" lang="en-US" sz="2800" b="1" i="0" u="none" strike="noStrike" cap="none" normalizeH="0" baseline="0" dirty="0" smtClean="0">
                <a:ln>
                  <a:noFill/>
                </a:ln>
                <a:solidFill>
                  <a:srgbClr val="7030A0"/>
                </a:solidFill>
                <a:effectLst/>
                <a:latin typeface="Times New Roman" pitchFamily="18" charset="0"/>
                <a:cs typeface="Times New Roman" pitchFamily="18" charset="0"/>
              </a:rPr>
              <a:t>imports. </a:t>
            </a:r>
          </a:p>
          <a:p>
            <a:pPr marR="0" lvl="0" algn="just" defTabSz="914400" rtl="0" eaLnBrk="1" fontAlgn="base" latinLnBrk="0" hangingPunct="1">
              <a:lnSpc>
                <a:spcPct val="100000"/>
              </a:lnSpc>
              <a:spcBef>
                <a:spcPct val="0"/>
              </a:spcBef>
              <a:spcAft>
                <a:spcPct val="0"/>
              </a:spcAft>
              <a:buClrTx/>
              <a:buSzTx/>
              <a:tabLst/>
            </a:pPr>
            <a:endParaRPr kumimoji="0" lang="en-US" sz="2800" b="1" i="0" u="none" strike="noStrike" cap="none" normalizeH="0" baseline="0" dirty="0" smtClean="0">
              <a:ln>
                <a:noFill/>
              </a:ln>
              <a:solidFill>
                <a:srgbClr val="7030A0"/>
              </a:solidFill>
              <a:effectLst/>
              <a:latin typeface="Times New Roman" pitchFamily="18" charset="0"/>
              <a:cs typeface="Times New Roman" pitchFamily="18" charset="0"/>
            </a:endParaRPr>
          </a:p>
          <a:p>
            <a:pPr marL="457200" marR="0" lvl="0" indent="-4572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endParaRPr kumimoji="0" lang="en-US" sz="2800" b="1" i="0" u="none" strike="noStrike" cap="none" normalizeH="0" baseline="0" dirty="0" smtClean="0">
              <a:ln>
                <a:noFill/>
              </a:ln>
              <a:solidFill>
                <a:srgbClr val="7030A0"/>
              </a:solidFill>
              <a:effectLst/>
              <a:latin typeface="Arial" pitchFamily="34" charset="0"/>
            </a:endParaRPr>
          </a:p>
        </p:txBody>
      </p:sp>
    </p:spTree>
    <p:extLst>
      <p:ext uri="{BB962C8B-B14F-4D97-AF65-F5344CB8AC3E}">
        <p14:creationId xmlns:p14="http://schemas.microsoft.com/office/powerpoint/2010/main" xmlns="" val="58489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12192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MODEL:</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i="0" u="none" strike="noStrike" cap="none" normalizeH="0" baseline="0" dirty="0" smtClean="0">
                <a:ln>
                  <a:noFill/>
                </a:ln>
                <a:solidFill>
                  <a:schemeClr val="tx1"/>
                </a:solidFill>
                <a:effectLst/>
                <a:latin typeface="Times New Roman" pitchFamily="18" charset="0"/>
                <a:cs typeface="Times New Roman" pitchFamily="18" charset="0"/>
              </a:rPr>
              <a:t>To analyze the effect of Pakistan-China Free Trade Agreement on trade flows between Pakistan and China, we have two models one for Pakistan and other for china. First we setup the model for Pakistan equation (1) and equation (2) is for china.</a:t>
            </a:r>
            <a:endParaRPr kumimoji="0" lang="en-US" sz="3600" i="0" u="none" strike="noStrike" cap="none" normalizeH="0" baseline="0" dirty="0" smtClean="0">
              <a:ln>
                <a:noFill/>
              </a:ln>
              <a:solidFill>
                <a:schemeClr val="tx1"/>
              </a:solidFill>
              <a:effectLst/>
              <a:latin typeface="Arial" pitchFamily="34" charset="0"/>
            </a:endParaRPr>
          </a:p>
        </p:txBody>
      </p:sp>
      <p:sp>
        <p:nvSpPr>
          <p:cNvPr id="1027" name="Rectangle 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8" name="Rectangle 4"/>
          <p:cNvSpPr>
            <a:spLocks noChangeArrowheads="1"/>
          </p:cNvSpPr>
          <p:nvPr/>
        </p:nvSpPr>
        <p:spPr bwMode="auto">
          <a:xfrm>
            <a:off x="0" y="10763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 name="TextBox 6"/>
          <p:cNvSpPr txBox="1"/>
          <p:nvPr/>
        </p:nvSpPr>
        <p:spPr>
          <a:xfrm>
            <a:off x="259080" y="1798320"/>
            <a:ext cx="11457432" cy="2062103"/>
          </a:xfrm>
          <a:prstGeom prst="rect">
            <a:avLst/>
          </a:prstGeom>
          <a:noFill/>
          <a:ln w="57150">
            <a:solidFill>
              <a:schemeClr val="tx1"/>
            </a:solidFill>
          </a:ln>
        </p:spPr>
        <p:txBody>
          <a:bodyPr wrap="square" rtlCol="0">
            <a:spAutoFit/>
          </a:bodyPr>
          <a:lstStyle/>
          <a:p>
            <a:r>
              <a:rPr lang="en-US" sz="3200" b="1" dirty="0" err="1" smtClean="0">
                <a:latin typeface="Times New Roman" pitchFamily="18" charset="0"/>
                <a:cs typeface="Times New Roman" pitchFamily="18" charset="0"/>
              </a:rPr>
              <a:t>ln</a:t>
            </a:r>
            <a:r>
              <a:rPr lang="en-US" sz="3200" b="1" dirty="0" smtClean="0">
                <a:latin typeface="Times New Roman" pitchFamily="18" charset="0"/>
                <a:cs typeface="Times New Roman" pitchFamily="18" charset="0"/>
              </a:rPr>
              <a:t>(</a:t>
            </a:r>
            <a:r>
              <a:rPr lang="en-US" sz="3200" b="1" dirty="0" err="1" smtClean="0">
                <a:latin typeface="Times New Roman" pitchFamily="18" charset="0"/>
                <a:cs typeface="Times New Roman" pitchFamily="18" charset="0"/>
              </a:rPr>
              <a:t>PakM</a:t>
            </a:r>
            <a:r>
              <a:rPr lang="en-US" sz="3200" b="1" dirty="0" smtClean="0">
                <a:latin typeface="Times New Roman" pitchFamily="18" charset="0"/>
                <a:cs typeface="Times New Roman" pitchFamily="18" charset="0"/>
              </a:rPr>
              <a:t>) </a:t>
            </a:r>
            <a:r>
              <a:rPr lang="en-US" sz="3200" b="1" baseline="-25000" dirty="0" smtClean="0">
                <a:latin typeface="Times New Roman" pitchFamily="18" charset="0"/>
                <a:cs typeface="Times New Roman" pitchFamily="18" charset="0"/>
              </a:rPr>
              <a:t> =  </a:t>
            </a:r>
            <a:r>
              <a:rPr lang="en-US" sz="3200" b="1" dirty="0" smtClean="0">
                <a:latin typeface="Times New Roman" pitchFamily="18" charset="0"/>
                <a:cs typeface="Times New Roman" pitchFamily="18" charset="0"/>
              </a:rPr>
              <a:t> </a:t>
            </a:r>
            <a:r>
              <a:rPr lang="el-GR" sz="3200" b="1" dirty="0" smtClean="0">
                <a:latin typeface="Times New Roman" pitchFamily="18" charset="0"/>
                <a:cs typeface="Times New Roman" pitchFamily="18" charset="0"/>
              </a:rPr>
              <a:t>α</a:t>
            </a:r>
            <a:r>
              <a:rPr lang="en-US" b="1" dirty="0" smtClean="0">
                <a:latin typeface="Times New Roman" pitchFamily="18" charset="0"/>
                <a:cs typeface="Times New Roman" pitchFamily="18" charset="0"/>
              </a:rPr>
              <a:t>1</a:t>
            </a:r>
            <a:r>
              <a:rPr lang="en-US" sz="3200" b="1" dirty="0" smtClean="0">
                <a:latin typeface="Times New Roman" pitchFamily="18" charset="0"/>
                <a:cs typeface="Times New Roman" pitchFamily="18" charset="0"/>
              </a:rPr>
              <a:t> + </a:t>
            </a:r>
            <a:r>
              <a:rPr lang="el-GR" sz="3200" b="1" dirty="0" smtClean="0">
                <a:latin typeface="Times New Roman" pitchFamily="18" charset="0"/>
                <a:cs typeface="Times New Roman" pitchFamily="18" charset="0"/>
              </a:rPr>
              <a:t>α</a:t>
            </a:r>
            <a:r>
              <a:rPr lang="en-US" b="1" dirty="0" smtClean="0">
                <a:latin typeface="Times New Roman" pitchFamily="18" charset="0"/>
                <a:cs typeface="Times New Roman" pitchFamily="18" charset="0"/>
              </a:rPr>
              <a:t>2</a:t>
            </a:r>
            <a:r>
              <a:rPr lang="en-US" sz="3200" b="1" dirty="0" smtClean="0">
                <a:latin typeface="Times New Roman" pitchFamily="18" charset="0"/>
                <a:cs typeface="Times New Roman" pitchFamily="18" charset="0"/>
              </a:rPr>
              <a:t>  ln (dis) +α</a:t>
            </a:r>
            <a:r>
              <a:rPr lang="en-US" sz="2800" b="1" baseline="-25000" dirty="0" smtClean="0">
                <a:latin typeface="Times New Roman" pitchFamily="18" charset="0"/>
                <a:cs typeface="Times New Roman" pitchFamily="18" charset="0"/>
              </a:rPr>
              <a:t>3</a:t>
            </a:r>
            <a:r>
              <a:rPr lang="en-US" sz="3200" b="1" baseline="-25000"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ln(</a:t>
            </a:r>
            <a:r>
              <a:rPr lang="en-US" sz="3200" b="1" dirty="0" err="1" smtClean="0">
                <a:latin typeface="Times New Roman" pitchFamily="18" charset="0"/>
                <a:cs typeface="Times New Roman" pitchFamily="18" charset="0"/>
              </a:rPr>
              <a:t>gdp_o</a:t>
            </a:r>
            <a:r>
              <a:rPr lang="en-US" sz="3200" b="1" dirty="0" smtClean="0">
                <a:latin typeface="Times New Roman" pitchFamily="18" charset="0"/>
                <a:cs typeface="Times New Roman" pitchFamily="18" charset="0"/>
              </a:rPr>
              <a:t>) + α</a:t>
            </a:r>
            <a:r>
              <a:rPr lang="en-US" sz="2400" b="1" baseline="-25000" dirty="0" smtClean="0">
                <a:latin typeface="Times New Roman" pitchFamily="18" charset="0"/>
                <a:cs typeface="Times New Roman" pitchFamily="18" charset="0"/>
              </a:rPr>
              <a:t>4</a:t>
            </a:r>
            <a:r>
              <a:rPr lang="en-US" sz="3200" b="1" baseline="-25000"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ln(</a:t>
            </a:r>
            <a:r>
              <a:rPr lang="en-US" sz="3200" b="1" dirty="0" err="1" smtClean="0">
                <a:latin typeface="Times New Roman" pitchFamily="18" charset="0"/>
                <a:cs typeface="Times New Roman" pitchFamily="18" charset="0"/>
              </a:rPr>
              <a:t>gdp_d</a:t>
            </a:r>
            <a:r>
              <a:rPr lang="en-US" sz="3200" b="1" dirty="0" smtClean="0">
                <a:latin typeface="Times New Roman" pitchFamily="18" charset="0"/>
                <a:cs typeface="Times New Roman" pitchFamily="18" charset="0"/>
              </a:rPr>
              <a:t>)+    α</a:t>
            </a:r>
            <a:r>
              <a:rPr lang="en-US" sz="2400" b="1" baseline="-25000" dirty="0" smtClean="0">
                <a:latin typeface="Times New Roman" pitchFamily="18" charset="0"/>
                <a:cs typeface="Times New Roman" pitchFamily="18" charset="0"/>
              </a:rPr>
              <a:t>5</a:t>
            </a:r>
            <a:r>
              <a:rPr lang="en-US" sz="3200" b="1" dirty="0" smtClean="0">
                <a:latin typeface="Times New Roman" pitchFamily="18" charset="0"/>
                <a:cs typeface="Times New Roman" pitchFamily="18" charset="0"/>
              </a:rPr>
              <a:t>ln(</a:t>
            </a:r>
            <a:r>
              <a:rPr lang="en-US" sz="3200" b="1" dirty="0" err="1" smtClean="0">
                <a:latin typeface="Times New Roman" pitchFamily="18" charset="0"/>
                <a:cs typeface="Times New Roman" pitchFamily="18" charset="0"/>
              </a:rPr>
              <a:t>pop_o</a:t>
            </a:r>
            <a:r>
              <a:rPr lang="en-US" sz="3200" b="1" dirty="0" smtClean="0">
                <a:latin typeface="Times New Roman" pitchFamily="18" charset="0"/>
                <a:cs typeface="Times New Roman" pitchFamily="18" charset="0"/>
              </a:rPr>
              <a:t>) + α</a:t>
            </a:r>
            <a:r>
              <a:rPr lang="en-US" sz="2800" b="1" baseline="-25000" dirty="0" smtClean="0">
                <a:latin typeface="Times New Roman" pitchFamily="18" charset="0"/>
                <a:cs typeface="Times New Roman" pitchFamily="18" charset="0"/>
              </a:rPr>
              <a:t>6</a:t>
            </a:r>
            <a:r>
              <a:rPr lang="en-US" sz="3200" b="1" dirty="0" smtClean="0">
                <a:latin typeface="Times New Roman" pitchFamily="18" charset="0"/>
                <a:cs typeface="Times New Roman" pitchFamily="18" charset="0"/>
              </a:rPr>
              <a:t>ln(</a:t>
            </a:r>
            <a:r>
              <a:rPr lang="en-US" sz="3200" b="1" dirty="0" err="1" smtClean="0">
                <a:latin typeface="Times New Roman" pitchFamily="18" charset="0"/>
                <a:cs typeface="Times New Roman" pitchFamily="18" charset="0"/>
              </a:rPr>
              <a:t>pop_d</a:t>
            </a:r>
            <a:r>
              <a:rPr lang="en-US" sz="3200" b="1" dirty="0" smtClean="0">
                <a:latin typeface="Times New Roman" pitchFamily="18" charset="0"/>
                <a:cs typeface="Times New Roman" pitchFamily="18" charset="0"/>
              </a:rPr>
              <a:t>)+ α</a:t>
            </a:r>
            <a:r>
              <a:rPr lang="en-US" sz="2800" b="1" baseline="-25000" dirty="0" smtClean="0">
                <a:latin typeface="Times New Roman" pitchFamily="18" charset="0"/>
                <a:cs typeface="Times New Roman" pitchFamily="18" charset="0"/>
              </a:rPr>
              <a:t>7</a:t>
            </a:r>
            <a:r>
              <a:rPr lang="en-US" sz="3200" b="1" dirty="0" smtClean="0">
                <a:latin typeface="Times New Roman" pitchFamily="18" charset="0"/>
                <a:cs typeface="Times New Roman" pitchFamily="18" charset="0"/>
              </a:rPr>
              <a:t>(</a:t>
            </a:r>
            <a:r>
              <a:rPr lang="en-US" sz="3200" b="1" dirty="0" err="1" smtClean="0">
                <a:latin typeface="Times New Roman" pitchFamily="18" charset="0"/>
                <a:cs typeface="Times New Roman" pitchFamily="18" charset="0"/>
              </a:rPr>
              <a:t>com_fta</a:t>
            </a:r>
            <a:r>
              <a:rPr lang="en-US" sz="3200" b="1" dirty="0" smtClean="0">
                <a:latin typeface="Times New Roman" pitchFamily="18" charset="0"/>
                <a:cs typeface="Times New Roman" pitchFamily="18" charset="0"/>
              </a:rPr>
              <a:t>) )+ α</a:t>
            </a:r>
            <a:r>
              <a:rPr lang="en-US" sz="2800" b="1" baseline="-25000" dirty="0" smtClean="0">
                <a:latin typeface="Times New Roman" pitchFamily="18" charset="0"/>
                <a:cs typeface="Times New Roman" pitchFamily="18" charset="0"/>
              </a:rPr>
              <a:t>8</a:t>
            </a:r>
            <a:r>
              <a:rPr lang="en-US" sz="3200" b="1" dirty="0" smtClean="0">
                <a:latin typeface="Times New Roman" pitchFamily="18" charset="0"/>
                <a:cs typeface="Times New Roman" pitchFamily="18" charset="0"/>
              </a:rPr>
              <a:t>(</a:t>
            </a:r>
            <a:r>
              <a:rPr lang="en-US" sz="3200" b="1" dirty="0" err="1" smtClean="0">
                <a:latin typeface="Times New Roman" pitchFamily="18" charset="0"/>
                <a:cs typeface="Times New Roman" pitchFamily="18" charset="0"/>
              </a:rPr>
              <a:t>fta_BP</a:t>
            </a:r>
            <a:r>
              <a:rPr lang="en-US" sz="3200" b="1" dirty="0" smtClean="0">
                <a:latin typeface="Times New Roman" pitchFamily="18" charset="0"/>
                <a:cs typeface="Times New Roman" pitchFamily="18" charset="0"/>
              </a:rPr>
              <a:t>) + α</a:t>
            </a:r>
            <a:r>
              <a:rPr lang="en-US" sz="2800" b="1" baseline="-25000" dirty="0" smtClean="0">
                <a:latin typeface="Times New Roman" pitchFamily="18" charset="0"/>
                <a:cs typeface="Times New Roman" pitchFamily="18" charset="0"/>
              </a:rPr>
              <a:t>9</a:t>
            </a:r>
            <a:r>
              <a:rPr lang="en-US" sz="3200" b="1" dirty="0" smtClean="0">
                <a:latin typeface="Times New Roman" pitchFamily="18" charset="0"/>
                <a:cs typeface="Times New Roman" pitchFamily="18" charset="0"/>
              </a:rPr>
              <a:t>(</a:t>
            </a:r>
            <a:r>
              <a:rPr lang="en-US" sz="3200" b="1" dirty="0" err="1" smtClean="0">
                <a:latin typeface="Times New Roman" pitchFamily="18" charset="0"/>
                <a:cs typeface="Times New Roman" pitchFamily="18" charset="0"/>
              </a:rPr>
              <a:t>com_bor</a:t>
            </a:r>
            <a:r>
              <a:rPr lang="en-US" sz="3200" b="1" dirty="0" smtClean="0">
                <a:latin typeface="Times New Roman" pitchFamily="18" charset="0"/>
                <a:cs typeface="Times New Roman" pitchFamily="18" charset="0"/>
              </a:rPr>
              <a:t>)+ α</a:t>
            </a:r>
            <a:r>
              <a:rPr lang="en-US" sz="2400" b="1" baseline="-25000" dirty="0" smtClean="0">
                <a:latin typeface="Times New Roman" pitchFamily="18" charset="0"/>
                <a:cs typeface="Times New Roman" pitchFamily="18" charset="0"/>
              </a:rPr>
              <a:t>10</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com_lang</a:t>
            </a:r>
            <a:r>
              <a:rPr lang="en-US" sz="3200" b="1" dirty="0" smtClean="0">
                <a:latin typeface="Times New Roman" pitchFamily="18" charset="0"/>
                <a:cs typeface="Times New Roman" pitchFamily="18" charset="0"/>
              </a:rPr>
              <a:t>)+ µ…………………….…..…(1)</a:t>
            </a:r>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2" name="TextBox 1"/>
          <p:cNvSpPr txBox="1"/>
          <p:nvPr/>
        </p:nvSpPr>
        <p:spPr>
          <a:xfrm>
            <a:off x="573207" y="4217158"/>
            <a:ext cx="4790364" cy="2554545"/>
          </a:xfrm>
          <a:prstGeom prst="rect">
            <a:avLst/>
          </a:prstGeom>
          <a:noFill/>
        </p:spPr>
        <p:txBody>
          <a:bodyPr wrap="square" rtlCol="0">
            <a:spAutoFit/>
          </a:bodyPr>
          <a:lstStyle/>
          <a:p>
            <a:r>
              <a:rPr lang="en-US" sz="2000" b="1" dirty="0" err="1" smtClean="0"/>
              <a:t>PakM</a:t>
            </a:r>
            <a:r>
              <a:rPr lang="en-US" sz="2000" b="1" dirty="0" smtClean="0"/>
              <a:t>	Pakistan’s bilateral Imports	</a:t>
            </a:r>
          </a:p>
          <a:p>
            <a:r>
              <a:rPr lang="en-US" sz="2000" b="1" dirty="0" smtClean="0"/>
              <a:t>Dis</a:t>
            </a:r>
            <a:r>
              <a:rPr lang="en-US" sz="2000" b="1" dirty="0"/>
              <a:t>	T</a:t>
            </a:r>
            <a:r>
              <a:rPr lang="en-US" sz="2000" b="1" dirty="0" smtClean="0"/>
              <a:t>he </a:t>
            </a:r>
            <a:r>
              <a:rPr lang="en-US" sz="2000" b="1" dirty="0"/>
              <a:t>distance </a:t>
            </a:r>
            <a:r>
              <a:rPr lang="en-US" sz="2000" b="1" dirty="0" smtClean="0"/>
              <a:t>between Pakistan           	and her trading partner</a:t>
            </a:r>
            <a:endParaRPr lang="en-US" sz="2000" b="1" dirty="0"/>
          </a:p>
          <a:p>
            <a:r>
              <a:rPr lang="en-US" sz="2000" b="1" dirty="0"/>
              <a:t>POP_O	</a:t>
            </a:r>
            <a:r>
              <a:rPr lang="en-US" sz="2000" b="1" dirty="0" smtClean="0"/>
              <a:t>Population of Pakistan</a:t>
            </a:r>
            <a:endParaRPr lang="en-US" sz="2000" b="1" dirty="0"/>
          </a:p>
          <a:p>
            <a:r>
              <a:rPr lang="en-US" sz="2000" b="1" dirty="0" err="1" smtClean="0"/>
              <a:t>POP_Dis</a:t>
            </a:r>
            <a:r>
              <a:rPr lang="en-US" sz="2000" b="1" dirty="0" smtClean="0"/>
              <a:t>   Population of destination 	    	    country</a:t>
            </a:r>
            <a:endParaRPr lang="en-US" sz="2000" b="1" dirty="0"/>
          </a:p>
          <a:p>
            <a:r>
              <a:rPr lang="en-US" sz="2000" b="1" dirty="0"/>
              <a:t>GDP_O     </a:t>
            </a:r>
            <a:r>
              <a:rPr lang="en-US" sz="2000" b="1" dirty="0" smtClean="0"/>
              <a:t>GDP of Pakistan</a:t>
            </a:r>
            <a:endParaRPr lang="en-US" sz="2000" b="1" dirty="0"/>
          </a:p>
          <a:p>
            <a:r>
              <a:rPr lang="en-US" sz="2000" b="1" dirty="0" err="1"/>
              <a:t>GDP_Dis</a:t>
            </a:r>
            <a:r>
              <a:rPr lang="en-US" sz="2000" b="1" dirty="0"/>
              <a:t> </a:t>
            </a:r>
            <a:r>
              <a:rPr lang="en-US" sz="2000" b="1" dirty="0" smtClean="0"/>
              <a:t> GDP of destination country</a:t>
            </a:r>
            <a:endParaRPr lang="en-US" sz="2000" b="1" dirty="0"/>
          </a:p>
        </p:txBody>
      </p:sp>
      <p:sp>
        <p:nvSpPr>
          <p:cNvPr id="3" name="TextBox 2"/>
          <p:cNvSpPr txBox="1"/>
          <p:nvPr/>
        </p:nvSpPr>
        <p:spPr>
          <a:xfrm>
            <a:off x="6223379" y="4217158"/>
            <a:ext cx="5968621" cy="2831544"/>
          </a:xfrm>
          <a:prstGeom prst="rect">
            <a:avLst/>
          </a:prstGeom>
          <a:noFill/>
        </p:spPr>
        <p:txBody>
          <a:bodyPr wrap="square" rtlCol="0">
            <a:spAutoFit/>
          </a:bodyPr>
          <a:lstStyle/>
          <a:p>
            <a:r>
              <a:rPr lang="en-US" sz="2000" b="1" dirty="0" smtClean="0"/>
              <a:t>Com_bor	The </a:t>
            </a:r>
            <a:r>
              <a:rPr lang="en-US" sz="2000" b="1" dirty="0"/>
              <a:t>common border </a:t>
            </a:r>
          </a:p>
          <a:p>
            <a:r>
              <a:rPr lang="en-US" sz="2000" b="1" dirty="0"/>
              <a:t>Com_lang </a:t>
            </a:r>
            <a:r>
              <a:rPr lang="en-US" sz="2000" b="1" dirty="0" smtClean="0"/>
              <a:t>	The </a:t>
            </a:r>
            <a:r>
              <a:rPr lang="en-US" sz="2000" b="1" dirty="0"/>
              <a:t>common language</a:t>
            </a:r>
          </a:p>
          <a:p>
            <a:r>
              <a:rPr lang="en-US" sz="2000" b="1" dirty="0"/>
              <a:t>Com_FTA </a:t>
            </a:r>
            <a:r>
              <a:rPr lang="en-US" sz="2000" b="1" dirty="0" smtClean="0"/>
              <a:t>	The </a:t>
            </a:r>
            <a:r>
              <a:rPr lang="en-US" sz="2000" b="1" dirty="0"/>
              <a:t>Free Trade Agreement Dummy </a:t>
            </a:r>
            <a:r>
              <a:rPr lang="en-US" sz="2000" b="1" dirty="0" smtClean="0"/>
              <a:t>		 of </a:t>
            </a:r>
            <a:r>
              <a:rPr lang="en-US" sz="2000" b="1" dirty="0"/>
              <a:t>Pakistan China </a:t>
            </a:r>
            <a:r>
              <a:rPr lang="en-US" sz="2000" b="1" dirty="0" smtClean="0"/>
              <a:t>FTA</a:t>
            </a:r>
            <a:endParaRPr lang="en-US" sz="2000" b="1" dirty="0"/>
          </a:p>
          <a:p>
            <a:r>
              <a:rPr lang="en-US" sz="2000" b="1" dirty="0"/>
              <a:t>Fta_BP 	</a:t>
            </a:r>
            <a:r>
              <a:rPr lang="en-US" sz="2000" b="1" dirty="0" smtClean="0"/>
              <a:t>	The </a:t>
            </a:r>
            <a:r>
              <a:rPr lang="en-US" sz="2000" b="1" dirty="0"/>
              <a:t>free trade agreement dummy </a:t>
            </a:r>
            <a:r>
              <a:rPr lang="en-US" sz="2000" b="1" dirty="0" smtClean="0"/>
              <a:t>			for </a:t>
            </a:r>
            <a:r>
              <a:rPr lang="en-US" sz="2000" b="1" dirty="0"/>
              <a:t>Pakistan FTA with their import </a:t>
            </a:r>
            <a:r>
              <a:rPr lang="en-US" sz="2000" b="1" dirty="0" smtClean="0"/>
              <a:t>			partners</a:t>
            </a:r>
            <a:endParaRPr lang="en-US" sz="2000" b="1" dirty="0"/>
          </a:p>
          <a:p>
            <a:r>
              <a:rPr lang="en-US" sz="2000" b="1" dirty="0"/>
              <a:t>µ                   </a:t>
            </a:r>
            <a:r>
              <a:rPr lang="en-US" sz="2000" b="1" dirty="0" smtClean="0"/>
              <a:t>	The </a:t>
            </a:r>
            <a:r>
              <a:rPr lang="en-US" sz="2000" b="1" dirty="0"/>
              <a:t>Disturbance</a:t>
            </a:r>
          </a:p>
          <a:p>
            <a:endParaRPr lang="en-US" dirty="0"/>
          </a:p>
        </p:txBody>
      </p:sp>
    </p:spTree>
    <p:extLst>
      <p:ext uri="{BB962C8B-B14F-4D97-AF65-F5344CB8AC3E}">
        <p14:creationId xmlns:p14="http://schemas.microsoft.com/office/powerpoint/2010/main" xmlns="" val="39378746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601" y="322315"/>
            <a:ext cx="11308080" cy="2062103"/>
          </a:xfrm>
          <a:prstGeom prst="rect">
            <a:avLst/>
          </a:prstGeom>
          <a:noFill/>
          <a:ln w="57150">
            <a:solidFill>
              <a:schemeClr val="tx1"/>
            </a:solidFill>
          </a:ln>
        </p:spPr>
        <p:txBody>
          <a:bodyPr wrap="square" rtlCol="0">
            <a:spAutoFit/>
          </a:bodyPr>
          <a:lstStyle/>
          <a:p>
            <a:r>
              <a:rPr lang="en-US" sz="3200" b="1" dirty="0" err="1" smtClean="0">
                <a:latin typeface="Times New Roman" pitchFamily="18" charset="0"/>
                <a:cs typeface="Times New Roman" pitchFamily="18" charset="0"/>
              </a:rPr>
              <a:t>ln</a:t>
            </a:r>
            <a:r>
              <a:rPr lang="en-US" sz="3200" b="1" dirty="0" smtClean="0">
                <a:latin typeface="Times New Roman" pitchFamily="18" charset="0"/>
                <a:cs typeface="Times New Roman" pitchFamily="18" charset="0"/>
              </a:rPr>
              <a:t>(</a:t>
            </a:r>
            <a:r>
              <a:rPr lang="en-US" sz="3200" b="1" dirty="0" err="1" smtClean="0">
                <a:latin typeface="Times New Roman" pitchFamily="18" charset="0"/>
                <a:cs typeface="Times New Roman" pitchFamily="18" charset="0"/>
              </a:rPr>
              <a:t>ChnM</a:t>
            </a:r>
            <a:r>
              <a:rPr lang="en-US" sz="3200" b="1" dirty="0" smtClean="0">
                <a:latin typeface="Times New Roman" pitchFamily="18" charset="0"/>
                <a:cs typeface="Times New Roman" pitchFamily="18" charset="0"/>
              </a:rPr>
              <a:t>) </a:t>
            </a:r>
            <a:r>
              <a:rPr lang="en-US" sz="3200" b="1" baseline="-25000" dirty="0" smtClean="0">
                <a:latin typeface="Times New Roman" pitchFamily="18" charset="0"/>
                <a:cs typeface="Times New Roman" pitchFamily="18" charset="0"/>
              </a:rPr>
              <a:t> = </a:t>
            </a:r>
            <a:r>
              <a:rPr lang="el-GR" sz="3200" b="1" dirty="0" smtClean="0">
                <a:latin typeface="Times New Roman" pitchFamily="18" charset="0"/>
                <a:cs typeface="Times New Roman" pitchFamily="18" charset="0"/>
              </a:rPr>
              <a:t>α</a:t>
            </a:r>
            <a:r>
              <a:rPr lang="en-US" sz="3200" b="1" dirty="0" smtClean="0">
                <a:latin typeface="Times New Roman" pitchFamily="18" charset="0"/>
                <a:cs typeface="Times New Roman" pitchFamily="18" charset="0"/>
              </a:rPr>
              <a:t>1 + </a:t>
            </a:r>
            <a:r>
              <a:rPr lang="el-GR" sz="3200" b="1" dirty="0" smtClean="0">
                <a:latin typeface="Times New Roman" pitchFamily="18" charset="0"/>
                <a:cs typeface="Times New Roman" pitchFamily="18" charset="0"/>
              </a:rPr>
              <a:t>α</a:t>
            </a:r>
            <a:r>
              <a:rPr lang="en-US" sz="3200" b="1" dirty="0" smtClean="0">
                <a:latin typeface="Times New Roman" pitchFamily="18" charset="0"/>
                <a:cs typeface="Times New Roman" pitchFamily="18" charset="0"/>
              </a:rPr>
              <a:t>2</a:t>
            </a:r>
            <a:r>
              <a:rPr lang="en-US" sz="3200" b="1" baseline="-25000"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ln (dis) +α</a:t>
            </a:r>
            <a:r>
              <a:rPr lang="en-US" sz="3200" b="1" baseline="-25000" dirty="0" smtClean="0">
                <a:latin typeface="Times New Roman" pitchFamily="18" charset="0"/>
                <a:cs typeface="Times New Roman" pitchFamily="18" charset="0"/>
              </a:rPr>
              <a:t>3 </a:t>
            </a:r>
            <a:r>
              <a:rPr lang="en-US" sz="3200" b="1" dirty="0" smtClean="0">
                <a:latin typeface="Times New Roman" pitchFamily="18" charset="0"/>
                <a:cs typeface="Times New Roman" pitchFamily="18" charset="0"/>
              </a:rPr>
              <a:t>ln(</a:t>
            </a:r>
            <a:r>
              <a:rPr lang="en-US" sz="3200" b="1" dirty="0" err="1" smtClean="0">
                <a:latin typeface="Times New Roman" pitchFamily="18" charset="0"/>
                <a:cs typeface="Times New Roman" pitchFamily="18" charset="0"/>
              </a:rPr>
              <a:t>gdp_o</a:t>
            </a:r>
            <a:r>
              <a:rPr lang="en-US" sz="3200" b="1" dirty="0" smtClean="0">
                <a:latin typeface="Times New Roman" pitchFamily="18" charset="0"/>
                <a:cs typeface="Times New Roman" pitchFamily="18" charset="0"/>
              </a:rPr>
              <a:t>) + α</a:t>
            </a:r>
            <a:r>
              <a:rPr lang="en-US" sz="3200" b="1" baseline="-25000" dirty="0" smtClean="0">
                <a:latin typeface="Times New Roman" pitchFamily="18" charset="0"/>
                <a:cs typeface="Times New Roman" pitchFamily="18" charset="0"/>
              </a:rPr>
              <a:t>4</a:t>
            </a:r>
            <a:r>
              <a:rPr lang="en-US" sz="3200" b="1" dirty="0" smtClean="0">
                <a:latin typeface="Times New Roman" pitchFamily="18" charset="0"/>
                <a:cs typeface="Times New Roman" pitchFamily="18" charset="0"/>
              </a:rPr>
              <a:t>ln(</a:t>
            </a:r>
            <a:r>
              <a:rPr lang="en-US" sz="3200" b="1" dirty="0" err="1" smtClean="0">
                <a:latin typeface="Times New Roman" pitchFamily="18" charset="0"/>
                <a:cs typeface="Times New Roman" pitchFamily="18" charset="0"/>
              </a:rPr>
              <a:t>gdp_d</a:t>
            </a:r>
            <a:r>
              <a:rPr lang="en-US" sz="3200" b="1" dirty="0" smtClean="0">
                <a:latin typeface="Times New Roman" pitchFamily="18" charset="0"/>
                <a:cs typeface="Times New Roman" pitchFamily="18" charset="0"/>
              </a:rPr>
              <a:t>)+ α</a:t>
            </a:r>
            <a:r>
              <a:rPr lang="en-US" sz="3200" b="1" baseline="-25000" dirty="0" smtClean="0">
                <a:latin typeface="Times New Roman" pitchFamily="18" charset="0"/>
                <a:cs typeface="Times New Roman" pitchFamily="18" charset="0"/>
              </a:rPr>
              <a:t>5</a:t>
            </a:r>
            <a:r>
              <a:rPr lang="en-US" sz="3200" b="1" dirty="0" smtClean="0">
                <a:latin typeface="Times New Roman" pitchFamily="18" charset="0"/>
                <a:cs typeface="Times New Roman" pitchFamily="18" charset="0"/>
              </a:rPr>
              <a:t>ln(</a:t>
            </a:r>
            <a:r>
              <a:rPr lang="en-US" sz="3200" b="1" dirty="0" err="1" smtClean="0">
                <a:latin typeface="Times New Roman" pitchFamily="18" charset="0"/>
                <a:cs typeface="Times New Roman" pitchFamily="18" charset="0"/>
              </a:rPr>
              <a:t>pop_o</a:t>
            </a:r>
            <a:r>
              <a:rPr lang="en-US" sz="3200" b="1" dirty="0" smtClean="0">
                <a:latin typeface="Times New Roman" pitchFamily="18" charset="0"/>
                <a:cs typeface="Times New Roman" pitchFamily="18" charset="0"/>
              </a:rPr>
              <a:t>) + α</a:t>
            </a:r>
            <a:r>
              <a:rPr lang="en-US" sz="3200" b="1" baseline="-25000" dirty="0" smtClean="0">
                <a:latin typeface="Times New Roman" pitchFamily="18" charset="0"/>
                <a:cs typeface="Times New Roman" pitchFamily="18" charset="0"/>
              </a:rPr>
              <a:t>6</a:t>
            </a:r>
            <a:r>
              <a:rPr lang="en-US" sz="3200" b="1" dirty="0" smtClean="0">
                <a:latin typeface="Times New Roman" pitchFamily="18" charset="0"/>
                <a:cs typeface="Times New Roman" pitchFamily="18" charset="0"/>
              </a:rPr>
              <a:t>ln(</a:t>
            </a:r>
            <a:r>
              <a:rPr lang="en-US" sz="3200" b="1" dirty="0" err="1" smtClean="0">
                <a:latin typeface="Times New Roman" pitchFamily="18" charset="0"/>
                <a:cs typeface="Times New Roman" pitchFamily="18" charset="0"/>
              </a:rPr>
              <a:t>pop_d</a:t>
            </a:r>
            <a:r>
              <a:rPr lang="en-US" sz="3200" b="1" dirty="0" smtClean="0">
                <a:latin typeface="Times New Roman" pitchFamily="18" charset="0"/>
                <a:cs typeface="Times New Roman" pitchFamily="18" charset="0"/>
              </a:rPr>
              <a:t>)+ α</a:t>
            </a:r>
            <a:r>
              <a:rPr lang="en-US" sz="3200" b="1" baseline="-25000" dirty="0" smtClean="0">
                <a:latin typeface="Times New Roman" pitchFamily="18" charset="0"/>
                <a:cs typeface="Times New Roman" pitchFamily="18" charset="0"/>
              </a:rPr>
              <a:t>7 </a:t>
            </a:r>
            <a:r>
              <a:rPr lang="en-US" sz="3200" b="1" dirty="0" smtClean="0">
                <a:latin typeface="Times New Roman" pitchFamily="18" charset="0"/>
                <a:cs typeface="Times New Roman" pitchFamily="18" charset="0"/>
              </a:rPr>
              <a:t>com(</a:t>
            </a:r>
            <a:r>
              <a:rPr lang="en-US" sz="3200" b="1" dirty="0" err="1" smtClean="0">
                <a:latin typeface="Times New Roman" pitchFamily="18" charset="0"/>
                <a:cs typeface="Times New Roman" pitchFamily="18" charset="0"/>
              </a:rPr>
              <a:t>fta</a:t>
            </a:r>
            <a:r>
              <a:rPr lang="en-US" sz="3200" b="1" dirty="0" smtClean="0">
                <a:latin typeface="Times New Roman" pitchFamily="18" charset="0"/>
                <a:cs typeface="Times New Roman" pitchFamily="18" charset="0"/>
              </a:rPr>
              <a:t>) α</a:t>
            </a:r>
            <a:r>
              <a:rPr lang="en-US" sz="3200" b="1" baseline="-25000" dirty="0" smtClean="0">
                <a:latin typeface="Times New Roman" pitchFamily="18" charset="0"/>
                <a:cs typeface="Times New Roman" pitchFamily="18" charset="0"/>
              </a:rPr>
              <a:t>8</a:t>
            </a:r>
            <a:r>
              <a:rPr lang="en-US" sz="3200" b="1" dirty="0" smtClean="0">
                <a:latin typeface="Times New Roman" pitchFamily="18" charset="0"/>
                <a:cs typeface="Times New Roman" pitchFamily="18" charset="0"/>
              </a:rPr>
              <a:t>(</a:t>
            </a:r>
            <a:r>
              <a:rPr lang="en-US" sz="3200" b="1" dirty="0" err="1" smtClean="0">
                <a:latin typeface="Times New Roman" pitchFamily="18" charset="0"/>
                <a:cs typeface="Times New Roman" pitchFamily="18" charset="0"/>
              </a:rPr>
              <a:t>fta_BP</a:t>
            </a:r>
            <a:r>
              <a:rPr lang="en-US" sz="3200" b="1" dirty="0" smtClean="0">
                <a:latin typeface="Times New Roman" pitchFamily="18" charset="0"/>
                <a:cs typeface="Times New Roman" pitchFamily="18" charset="0"/>
              </a:rPr>
              <a:t>) + α</a:t>
            </a:r>
            <a:r>
              <a:rPr lang="en-US" sz="3200" b="1" baseline="-25000" dirty="0" smtClean="0">
                <a:latin typeface="Times New Roman" pitchFamily="18" charset="0"/>
                <a:cs typeface="Times New Roman" pitchFamily="18" charset="0"/>
              </a:rPr>
              <a:t>9</a:t>
            </a:r>
            <a:r>
              <a:rPr lang="en-US" sz="3200" b="1" dirty="0" smtClean="0">
                <a:latin typeface="Times New Roman" pitchFamily="18" charset="0"/>
                <a:cs typeface="Times New Roman" pitchFamily="18" charset="0"/>
              </a:rPr>
              <a:t>(</a:t>
            </a:r>
            <a:r>
              <a:rPr lang="en-US" sz="3200" b="1" dirty="0" err="1" smtClean="0">
                <a:latin typeface="Times New Roman" pitchFamily="18" charset="0"/>
                <a:cs typeface="Times New Roman" pitchFamily="18" charset="0"/>
              </a:rPr>
              <a:t>com_bor</a:t>
            </a:r>
            <a:r>
              <a:rPr lang="en-US" sz="3200" b="1" dirty="0" smtClean="0">
                <a:latin typeface="Times New Roman" pitchFamily="18" charset="0"/>
                <a:cs typeface="Times New Roman" pitchFamily="18" charset="0"/>
              </a:rPr>
              <a:t>)+ α</a:t>
            </a:r>
            <a:r>
              <a:rPr lang="en-US" sz="3200" b="1" baseline="-25000" dirty="0" smtClean="0">
                <a:latin typeface="Times New Roman" pitchFamily="18" charset="0"/>
                <a:cs typeface="Times New Roman" pitchFamily="18" charset="0"/>
              </a:rPr>
              <a:t>10</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com_lang</a:t>
            </a:r>
            <a:r>
              <a:rPr lang="en-US" sz="3200" b="1" dirty="0" smtClean="0">
                <a:latin typeface="Times New Roman" pitchFamily="18" charset="0"/>
                <a:cs typeface="Times New Roman" pitchFamily="18" charset="0"/>
              </a:rPr>
              <a:t>)+ µ ………………………..…(2)</a:t>
            </a:r>
          </a:p>
          <a:p>
            <a:endParaRPr lang="en-US" sz="3200" b="1" dirty="0">
              <a:latin typeface="Times New Roman" pitchFamily="18" charset="0"/>
              <a:cs typeface="Times New Roman" pitchFamily="18" charset="0"/>
            </a:endParaRPr>
          </a:p>
        </p:txBody>
      </p:sp>
      <p:sp>
        <p:nvSpPr>
          <p:cNvPr id="3" name="TextBox 2"/>
          <p:cNvSpPr txBox="1"/>
          <p:nvPr/>
        </p:nvSpPr>
        <p:spPr>
          <a:xfrm>
            <a:off x="175601" y="3084394"/>
            <a:ext cx="4790364" cy="2554545"/>
          </a:xfrm>
          <a:prstGeom prst="rect">
            <a:avLst/>
          </a:prstGeom>
          <a:noFill/>
        </p:spPr>
        <p:txBody>
          <a:bodyPr wrap="square" rtlCol="0">
            <a:spAutoFit/>
          </a:bodyPr>
          <a:lstStyle/>
          <a:p>
            <a:r>
              <a:rPr lang="en-US" sz="2000" b="1" dirty="0" err="1" smtClean="0"/>
              <a:t>ChnM</a:t>
            </a:r>
            <a:r>
              <a:rPr lang="en-US" sz="2000" b="1" dirty="0" smtClean="0"/>
              <a:t>	China’s bilateral imports	</a:t>
            </a:r>
          </a:p>
          <a:p>
            <a:r>
              <a:rPr lang="en-US" sz="2000" b="1" dirty="0" smtClean="0"/>
              <a:t>Dis</a:t>
            </a:r>
            <a:r>
              <a:rPr lang="en-US" sz="2000" b="1" dirty="0"/>
              <a:t>	</a:t>
            </a:r>
            <a:r>
              <a:rPr lang="en-US" sz="2000" b="1" dirty="0" smtClean="0"/>
              <a:t> The distance between China           	 	and her trading partner</a:t>
            </a:r>
            <a:endParaRPr lang="en-US" sz="2000" b="1" dirty="0"/>
          </a:p>
          <a:p>
            <a:r>
              <a:rPr lang="en-US" sz="2000" b="1" dirty="0"/>
              <a:t>POP_O	</a:t>
            </a:r>
            <a:r>
              <a:rPr lang="en-US" sz="2000" b="1" dirty="0" smtClean="0"/>
              <a:t>  Population  of China</a:t>
            </a:r>
            <a:endParaRPr lang="en-US" sz="2000" b="1" dirty="0"/>
          </a:p>
          <a:p>
            <a:r>
              <a:rPr lang="en-US" sz="2000" b="1" dirty="0" err="1" smtClean="0"/>
              <a:t>POP_Dis</a:t>
            </a:r>
            <a:r>
              <a:rPr lang="en-US" sz="2000" b="1" dirty="0" smtClean="0"/>
              <a:t>   Population of destination 	    	    country</a:t>
            </a:r>
            <a:endParaRPr lang="en-US" sz="2000" b="1" dirty="0"/>
          </a:p>
          <a:p>
            <a:r>
              <a:rPr lang="en-US" sz="2000" b="1" dirty="0"/>
              <a:t>GDP_O     </a:t>
            </a:r>
            <a:r>
              <a:rPr lang="en-US" sz="2000" b="1" dirty="0" smtClean="0"/>
              <a:t>GDP  of China</a:t>
            </a:r>
            <a:endParaRPr lang="en-US" sz="2000" b="1" dirty="0"/>
          </a:p>
          <a:p>
            <a:r>
              <a:rPr lang="en-US" sz="2000" b="1" dirty="0" err="1"/>
              <a:t>GDP_Dis</a:t>
            </a:r>
            <a:r>
              <a:rPr lang="en-US" sz="2000" b="1" dirty="0"/>
              <a:t> </a:t>
            </a:r>
            <a:r>
              <a:rPr lang="en-US" sz="2000" b="1" dirty="0" smtClean="0"/>
              <a:t> GDP of Destination country</a:t>
            </a:r>
            <a:endParaRPr lang="en-US" sz="2000" b="1" dirty="0"/>
          </a:p>
        </p:txBody>
      </p:sp>
      <p:sp>
        <p:nvSpPr>
          <p:cNvPr id="4" name="TextBox 3"/>
          <p:cNvSpPr txBox="1"/>
          <p:nvPr/>
        </p:nvSpPr>
        <p:spPr>
          <a:xfrm>
            <a:off x="5404513" y="2971272"/>
            <a:ext cx="5750257" cy="2831544"/>
          </a:xfrm>
          <a:prstGeom prst="rect">
            <a:avLst/>
          </a:prstGeom>
          <a:noFill/>
        </p:spPr>
        <p:txBody>
          <a:bodyPr wrap="square" rtlCol="0">
            <a:spAutoFit/>
          </a:bodyPr>
          <a:lstStyle/>
          <a:p>
            <a:r>
              <a:rPr lang="en-US" sz="2000" b="1" dirty="0" smtClean="0"/>
              <a:t>Com_bor	The </a:t>
            </a:r>
            <a:r>
              <a:rPr lang="en-US" sz="2000" b="1" dirty="0"/>
              <a:t>common border </a:t>
            </a:r>
          </a:p>
          <a:p>
            <a:r>
              <a:rPr lang="en-US" sz="2000" b="1" dirty="0"/>
              <a:t>Com_lang </a:t>
            </a:r>
            <a:r>
              <a:rPr lang="en-US" sz="2000" b="1" dirty="0" smtClean="0"/>
              <a:t>	The </a:t>
            </a:r>
            <a:r>
              <a:rPr lang="en-US" sz="2000" b="1" dirty="0"/>
              <a:t>common language</a:t>
            </a:r>
          </a:p>
          <a:p>
            <a:r>
              <a:rPr lang="en-US" sz="2000" b="1" dirty="0"/>
              <a:t>Com_FTA </a:t>
            </a:r>
            <a:r>
              <a:rPr lang="en-US" sz="2000" b="1" dirty="0" smtClean="0"/>
              <a:t>	The </a:t>
            </a:r>
            <a:r>
              <a:rPr lang="en-US" sz="2000" b="1" dirty="0"/>
              <a:t>Free Trade Agreement Dummy </a:t>
            </a:r>
            <a:r>
              <a:rPr lang="en-US" sz="2000" b="1" dirty="0" smtClean="0"/>
              <a:t>		 of </a:t>
            </a:r>
            <a:r>
              <a:rPr lang="en-US" sz="2000" b="1" dirty="0"/>
              <a:t>Pakistan China </a:t>
            </a:r>
            <a:r>
              <a:rPr lang="en-US" sz="2000" b="1" dirty="0" smtClean="0"/>
              <a:t> FTA</a:t>
            </a:r>
            <a:endParaRPr lang="en-US" sz="2000" b="1" dirty="0"/>
          </a:p>
          <a:p>
            <a:r>
              <a:rPr lang="en-US" sz="2000" b="1" dirty="0"/>
              <a:t>Fta_BP 	</a:t>
            </a:r>
            <a:r>
              <a:rPr lang="en-US" sz="2000" b="1" dirty="0" smtClean="0"/>
              <a:t>	The </a:t>
            </a:r>
            <a:r>
              <a:rPr lang="en-US" sz="2000" b="1" dirty="0"/>
              <a:t>free trade agreement dummy </a:t>
            </a:r>
            <a:r>
              <a:rPr lang="en-US" sz="2000" b="1" dirty="0" smtClean="0"/>
              <a:t>			for </a:t>
            </a:r>
            <a:r>
              <a:rPr lang="en-US" sz="2000" b="1" dirty="0"/>
              <a:t>China</a:t>
            </a:r>
            <a:r>
              <a:rPr lang="en-US" sz="2000" b="1" dirty="0" smtClean="0"/>
              <a:t> </a:t>
            </a:r>
            <a:r>
              <a:rPr lang="en-US" sz="2000" b="1" dirty="0"/>
              <a:t>FTA with their import </a:t>
            </a:r>
            <a:r>
              <a:rPr lang="en-US" sz="2000" b="1" dirty="0" smtClean="0"/>
              <a:t>			partners</a:t>
            </a:r>
            <a:endParaRPr lang="en-US" sz="2000" b="1" dirty="0"/>
          </a:p>
          <a:p>
            <a:r>
              <a:rPr lang="en-US" sz="2000" b="1" dirty="0"/>
              <a:t>µ                   </a:t>
            </a:r>
            <a:r>
              <a:rPr lang="en-US" sz="2000" b="1" dirty="0" smtClean="0"/>
              <a:t>	The </a:t>
            </a:r>
            <a:r>
              <a:rPr lang="en-US" sz="2000" b="1" dirty="0"/>
              <a:t>Disturbance</a:t>
            </a:r>
          </a:p>
          <a:p>
            <a:endParaRPr lang="en-US" dirty="0"/>
          </a:p>
        </p:txBody>
      </p:sp>
    </p:spTree>
    <p:extLst>
      <p:ext uri="{BB962C8B-B14F-4D97-AF65-F5344CB8AC3E}">
        <p14:creationId xmlns:p14="http://schemas.microsoft.com/office/powerpoint/2010/main" xmlns="" val="443425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451104"/>
            <a:ext cx="1200912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DATA SOURCES</a:t>
            </a:r>
            <a:endParaRPr kumimoji="0" lang="en-US" sz="4000" b="0" i="0" u="none" strike="noStrike" cap="none" normalizeH="0" baseline="0" dirty="0" smtClean="0">
              <a:ln>
                <a:noFill/>
              </a:ln>
              <a:solidFill>
                <a:schemeClr val="tx1"/>
              </a:solidFill>
              <a:effectLst/>
              <a:latin typeface="Arial" pitchFamily="34" charset="0"/>
            </a:endParaRPr>
          </a:p>
        </p:txBody>
      </p:sp>
      <p:sp>
        <p:nvSpPr>
          <p:cNvPr id="50178" name="Rectangle 2"/>
          <p:cNvSpPr>
            <a:spLocks noChangeArrowheads="1"/>
          </p:cNvSpPr>
          <p:nvPr/>
        </p:nvSpPr>
        <p:spPr bwMode="auto">
          <a:xfrm>
            <a:off x="451104" y="1515010"/>
            <a:ext cx="11045952"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The data </a:t>
            </a:r>
            <a:r>
              <a:rPr lang="en-US" sz="2800" dirty="0" smtClean="0">
                <a:latin typeface="Times New Roman" pitchFamily="18" charset="0"/>
                <a:cs typeface="Times New Roman" pitchFamily="18" charset="0"/>
              </a:rPr>
              <a:t>for </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Total Bilateral imports of Pakistan and China are obtained from the UNCOMTRADE. </a:t>
            </a:r>
            <a:r>
              <a:rPr lang="en-US" sz="2800" dirty="0" smtClean="0">
                <a:latin typeface="Times New Roman" pitchFamily="18" charset="0"/>
                <a:cs typeface="Times New Roman" pitchFamily="18" charset="0"/>
              </a:rPr>
              <a:t>I</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n which we incorporates the 64 top Import partners of both Pakistan and China, which covered more than 80% imports of the country . The data for </a:t>
            </a:r>
            <a:r>
              <a:rPr lang="en-US" sz="2800" dirty="0" smtClean="0">
                <a:latin typeface="Times New Roman" pitchFamily="18" charset="0"/>
                <a:cs typeface="Times New Roman" pitchFamily="18" charset="0"/>
              </a:rPr>
              <a:t>other variables such as population of origin and destination, GDP of origin and destination </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obtained from World Bank online database. The data for distance and other</a:t>
            </a:r>
            <a:r>
              <a:rPr kumimoji="0" lang="en-US" sz="2800" b="0" i="0" u="none" strike="noStrike" cap="none" normalizeH="0" dirty="0" smtClean="0">
                <a:ln>
                  <a:noFill/>
                </a:ln>
                <a:solidFill>
                  <a:schemeClr val="tx1"/>
                </a:solidFill>
                <a:effectLst/>
                <a:latin typeface="Times New Roman" pitchFamily="18" charset="0"/>
                <a:cs typeface="Times New Roman" pitchFamily="18" charset="0"/>
              </a:rPr>
              <a:t> gravity variables collected from CEPII database</a:t>
            </a:r>
            <a:r>
              <a:rPr lang="en-US" sz="2800" dirty="0" smtClean="0">
                <a:latin typeface="Times New Roman" pitchFamily="18" charset="0"/>
                <a:cs typeface="Times New Roman" pitchFamily="18" charset="0"/>
              </a:rPr>
              <a:t>. T</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ime period taken from 1990 to 2015. </a:t>
            </a:r>
            <a:endParaRPr kumimoji="0" lang="en-US" sz="40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4016" y="1999488"/>
            <a:ext cx="8400288" cy="2554545"/>
          </a:xfrm>
          <a:prstGeom prst="rect">
            <a:avLst/>
          </a:prstGeom>
        </p:spPr>
        <p:txBody>
          <a:bodyPr wrap="square">
            <a:spAutoFit/>
          </a:bodyPr>
          <a:lstStyle/>
          <a:p>
            <a:pPr algn="just">
              <a:buFont typeface="Wingdings" pitchFamily="2" charset="2"/>
              <a:buChar char="Ø"/>
            </a:pPr>
            <a:r>
              <a:rPr lang="en-US" sz="3200" dirty="0" smtClean="0"/>
              <a:t>Pooled OLS regression</a:t>
            </a:r>
          </a:p>
          <a:p>
            <a:pPr algn="just">
              <a:buFont typeface="Wingdings" pitchFamily="2" charset="2"/>
              <a:buChar char="Ø"/>
            </a:pPr>
            <a:endParaRPr lang="en-US" sz="3200" dirty="0" smtClean="0"/>
          </a:p>
          <a:p>
            <a:pPr algn="just">
              <a:buFont typeface="Wingdings" pitchFamily="2" charset="2"/>
              <a:buChar char="Ø"/>
            </a:pPr>
            <a:r>
              <a:rPr lang="en-US" sz="3200" dirty="0" smtClean="0"/>
              <a:t>Panel Random Effect Technique</a:t>
            </a:r>
          </a:p>
          <a:p>
            <a:pPr algn="just">
              <a:buFont typeface="Wingdings" pitchFamily="2" charset="2"/>
              <a:buChar char="Ø"/>
            </a:pPr>
            <a:endParaRPr lang="en-US" sz="3200" dirty="0" smtClean="0"/>
          </a:p>
          <a:p>
            <a:pPr algn="just">
              <a:buFont typeface="Wingdings" pitchFamily="2" charset="2"/>
              <a:buChar char="Ø"/>
            </a:pPr>
            <a:r>
              <a:rPr lang="en-US" sz="3200" dirty="0" smtClean="0"/>
              <a:t>Panel Fixed Effect Technique</a:t>
            </a:r>
            <a:endParaRPr lang="en-US" sz="3200" dirty="0"/>
          </a:p>
        </p:txBody>
      </p:sp>
      <p:sp>
        <p:nvSpPr>
          <p:cNvPr id="52225" name="Rectangle 1"/>
          <p:cNvSpPr>
            <a:spLocks noChangeArrowheads="1"/>
          </p:cNvSpPr>
          <p:nvPr/>
        </p:nvSpPr>
        <p:spPr bwMode="auto">
          <a:xfrm>
            <a:off x="259080" y="841248"/>
            <a:ext cx="11655416"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2247900" algn="l"/>
              </a:tabLst>
            </a:pPr>
            <a:r>
              <a:rPr lang="en-US" sz="3200" b="1" dirty="0">
                <a:latin typeface="Times New Roman" pitchFamily="18" charset="0"/>
                <a:ea typeface="Times New Roman" pitchFamily="18" charset="0"/>
                <a:cs typeface="Times New Roman" pitchFamily="18" charset="0"/>
              </a:rPr>
              <a:t>4</a:t>
            </a:r>
            <a:r>
              <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en-US" sz="3200" b="1" dirty="0" smtClean="0">
                <a:latin typeface="Times New Roman" pitchFamily="18" charset="0"/>
                <a:ea typeface="Times New Roman" pitchFamily="18" charset="0"/>
                <a:cs typeface="Times New Roman" pitchFamily="18" charset="0"/>
              </a:rPr>
              <a:t>ECONOMETRIC METHODOLOGY</a:t>
            </a:r>
            <a:endParaRPr kumimoji="0" lang="en-US" sz="40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421" y="409433"/>
            <a:ext cx="11518710" cy="1200329"/>
          </a:xfrm>
          <a:prstGeom prst="rect">
            <a:avLst/>
          </a:prstGeom>
          <a:noFill/>
        </p:spPr>
        <p:txBody>
          <a:bodyPr wrap="square" rtlCol="0">
            <a:spAutoFit/>
          </a:bodyPr>
          <a:lstStyle/>
          <a:p>
            <a:pPr algn="ctr"/>
            <a:r>
              <a:rPr lang="en-US" sz="3600" b="1" dirty="0" smtClean="0"/>
              <a:t>EXPECTED POLICY IMPLICATIONS</a:t>
            </a:r>
          </a:p>
          <a:p>
            <a:pPr algn="ctr"/>
            <a:endParaRPr lang="en-US" sz="3600" b="1" u="sng" dirty="0"/>
          </a:p>
        </p:txBody>
      </p:sp>
      <p:sp>
        <p:nvSpPr>
          <p:cNvPr id="3" name="Rectangle 2"/>
          <p:cNvSpPr/>
          <p:nvPr/>
        </p:nvSpPr>
        <p:spPr>
          <a:xfrm>
            <a:off x="268224" y="1213698"/>
            <a:ext cx="11399520" cy="3785652"/>
          </a:xfrm>
          <a:prstGeom prst="rect">
            <a:avLst/>
          </a:prstGeom>
        </p:spPr>
        <p:txBody>
          <a:bodyPr wrap="square">
            <a:spAutoFit/>
          </a:bodyPr>
          <a:lstStyle/>
          <a:p>
            <a:pPr marL="285750" indent="-285750" algn="just"/>
            <a:endParaRPr lang="en-US" sz="2400" b="1" dirty="0" smtClean="0"/>
          </a:p>
          <a:p>
            <a:pPr marL="285750" indent="-285750" algn="just">
              <a:buFont typeface="Wingdings" pitchFamily="2" charset="2"/>
              <a:buChar char="q"/>
            </a:pPr>
            <a:r>
              <a:rPr lang="en-US" sz="2400" b="1" dirty="0" smtClean="0"/>
              <a:t>The present research will help to formulate policies to enhance trade between China and Pakistan.</a:t>
            </a:r>
          </a:p>
          <a:p>
            <a:pPr marL="285750" indent="-285750" algn="just"/>
            <a:endParaRPr lang="en-US" sz="2400" b="1" dirty="0" smtClean="0"/>
          </a:p>
          <a:p>
            <a:pPr marL="285750" indent="-285750" algn="just">
              <a:buFont typeface="Wingdings" pitchFamily="2" charset="2"/>
              <a:buChar char="q"/>
            </a:pPr>
            <a:r>
              <a:rPr lang="en-US" sz="2400" b="1" dirty="0" smtClean="0"/>
              <a:t>This research will help to formulate policies for the development of external sector performance. </a:t>
            </a:r>
          </a:p>
          <a:p>
            <a:pPr marL="285750" indent="-285750" algn="just"/>
            <a:endParaRPr lang="en-US" sz="2400" b="1" dirty="0" smtClean="0"/>
          </a:p>
          <a:p>
            <a:pPr marL="285750" indent="-285750" algn="just">
              <a:buFont typeface="Wingdings" pitchFamily="2" charset="2"/>
              <a:buChar char="q"/>
            </a:pPr>
            <a:r>
              <a:rPr lang="en-US" sz="2400" b="1" dirty="0" smtClean="0"/>
              <a:t>A </a:t>
            </a:r>
            <a:r>
              <a:rPr lang="en-US" sz="2400" b="1" dirty="0"/>
              <a:t>free trade agreement leads to a better outcome if trading partners have high trade complementarities. Therefore, we explored prospect of bilateral trade in connection with a proposed free trade agreement between Pakistan </a:t>
            </a:r>
            <a:r>
              <a:rPr lang="en-US" sz="2400" b="1" dirty="0" smtClean="0"/>
              <a:t>and China.</a:t>
            </a:r>
            <a:endParaRPr lang="en-US" sz="2400" b="1" dirty="0"/>
          </a:p>
        </p:txBody>
      </p:sp>
    </p:spTree>
    <p:extLst>
      <p:ext uri="{BB962C8B-B14F-4D97-AF65-F5344CB8AC3E}">
        <p14:creationId xmlns:p14="http://schemas.microsoft.com/office/powerpoint/2010/main" xmlns="" val="2562704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ysha16\Desktop\graphics-thank-you-871166.gif"/>
          <p:cNvPicPr>
            <a:picLocks noChangeAspect="1" noChangeArrowheads="1" noCrop="1"/>
          </p:cNvPicPr>
          <p:nvPr/>
        </p:nvPicPr>
        <p:blipFill>
          <a:blip r:embed="rId2"/>
          <a:srcRect/>
          <a:stretch>
            <a:fillRect/>
          </a:stretch>
        </p:blipFill>
        <p:spPr bwMode="auto">
          <a:xfrm>
            <a:off x="1" y="0"/>
            <a:ext cx="12192000" cy="685799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0912" y="2722205"/>
            <a:ext cx="10607039" cy="1200329"/>
          </a:xfrm>
          <a:prstGeom prst="rect">
            <a:avLst/>
          </a:prstGeom>
          <a:noFill/>
        </p:spPr>
        <p:txBody>
          <a:bodyPr wrap="square" rtlCol="0">
            <a:spAutoFit/>
          </a:bodyPr>
          <a:lstStyle/>
          <a:p>
            <a:pPr marL="1143000" indent="-1143000" algn="ctr">
              <a:buFont typeface="+mj-lt"/>
              <a:buAutoNum type="arabicPeriod"/>
            </a:pPr>
            <a:r>
              <a:rPr lang="en-US" sz="7200" b="1" dirty="0" smtClean="0">
                <a:ln w="0"/>
                <a:latin typeface="Lucida Calligraphy" panose="03010101010101010101" pitchFamily="66" charset="0"/>
              </a:rPr>
              <a:t>INTRODUCTION</a:t>
            </a:r>
            <a:endParaRPr lang="en-US" sz="7200" b="1" dirty="0">
              <a:ln w="0"/>
              <a:latin typeface="Lucida Calligraphy" panose="03010101010101010101" pitchFamily="66" charset="0"/>
            </a:endParaRPr>
          </a:p>
        </p:txBody>
      </p:sp>
    </p:spTree>
    <p:extLst>
      <p:ext uri="{BB962C8B-B14F-4D97-AF65-F5344CB8AC3E}">
        <p14:creationId xmlns:p14="http://schemas.microsoft.com/office/powerpoint/2010/main" xmlns="" val="4015065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32192"/>
            <a:ext cx="12192000" cy="6494085"/>
          </a:xfrm>
          <a:prstGeom prst="rect">
            <a:avLst/>
          </a:prstGeom>
        </p:spPr>
        <p:txBody>
          <a:bodyPr wrap="square">
            <a:spAutoFit/>
          </a:bodyPr>
          <a:lstStyle/>
          <a:p>
            <a:pPr algn="just"/>
            <a:r>
              <a:rPr lang="en-US" sz="3200" b="1" dirty="0">
                <a:latin typeface="Calibri" panose="020F0502020204030204" pitchFamily="34" charset="0"/>
                <a:ea typeface="Calibri" panose="020F0502020204030204" pitchFamily="34" charset="0"/>
                <a:cs typeface="Times New Roman" panose="02020603050405020304" pitchFamily="18" charset="0"/>
              </a:rPr>
              <a:t>The regional and bilateral trade agreements in recent decade have gained immense importance due to failure of multilateral actions on trade negotiations. The Bilateral treaty in the form of FTA is the step towards economic integration through international trade impacting Macroeconomic and welfare indicators. It is proven fact that more than 50 percent of the trade takes place within the trading blocs with every country member of one block or another, thus influencing the level of trade, competitiveness and welfare at country level (</a:t>
            </a:r>
            <a:r>
              <a:rPr lang="en-US" sz="3200" b="1" dirty="0" err="1">
                <a:latin typeface="Calibri" panose="020F0502020204030204" pitchFamily="34" charset="0"/>
                <a:ea typeface="Calibri" panose="020F0502020204030204" pitchFamily="34" charset="0"/>
                <a:cs typeface="Times New Roman" panose="02020603050405020304" pitchFamily="18" charset="0"/>
              </a:rPr>
              <a:t>Mastel</a:t>
            </a:r>
            <a:r>
              <a:rPr lang="en-US" sz="3200" b="1" dirty="0">
                <a:latin typeface="Calibri" panose="020F0502020204030204" pitchFamily="34" charset="0"/>
                <a:ea typeface="Calibri" panose="020F0502020204030204" pitchFamily="34" charset="0"/>
                <a:cs typeface="Times New Roman" panose="02020603050405020304" pitchFamily="18" charset="0"/>
              </a:rPr>
              <a:t> 2004). One of the important tools for increasing trade within the region and between countries is through FTA which allows for movement of goods from one country to another through concessionary trade policy and impacting the changes in factors of production, creative innovation and economic development of the </a:t>
            </a:r>
            <a:r>
              <a:rPr lang="en-US" sz="3200" b="1" dirty="0" smtClean="0">
                <a:latin typeface="Calibri" panose="020F0502020204030204" pitchFamily="34" charset="0"/>
                <a:ea typeface="Calibri" panose="020F0502020204030204" pitchFamily="34" charset="0"/>
                <a:cs typeface="Times New Roman" panose="02020603050405020304" pitchFamily="18" charset="0"/>
              </a:rPr>
              <a:t>country.</a:t>
            </a:r>
            <a:endParaRPr lang="en-US" sz="3200" b="1" dirty="0"/>
          </a:p>
        </p:txBody>
      </p:sp>
    </p:spTree>
    <p:extLst>
      <p:ext uri="{BB962C8B-B14F-4D97-AF65-F5344CB8AC3E}">
        <p14:creationId xmlns:p14="http://schemas.microsoft.com/office/powerpoint/2010/main" xmlns="" val="1141021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9483" y="2517199"/>
            <a:ext cx="10578905" cy="1277914"/>
          </a:xfrm>
          <a:prstGeom prst="rect">
            <a:avLst/>
          </a:prstGeom>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50000" r="50000" b="50000"/>
            </a:path>
            <a:tileRect/>
          </a:gradFill>
        </p:spPr>
        <p:txBody>
          <a:bodyPr wrap="square">
            <a:spAutoFit/>
          </a:bodyPr>
          <a:lstStyle/>
          <a:p>
            <a:pPr algn="ctr">
              <a:lnSpc>
                <a:spcPct val="107000"/>
              </a:lnSpc>
              <a:spcBef>
                <a:spcPts val="200"/>
              </a:spcBef>
              <a:spcAft>
                <a:spcPts val="1200"/>
              </a:spcAft>
            </a:pPr>
            <a:r>
              <a:rPr lang="en-US" sz="7200" b="1" dirty="0">
                <a:solidFill>
                  <a:srgbClr val="1F4D78"/>
                </a:solidFill>
                <a:latin typeface="Calibri Light" panose="020F0302020204030204" pitchFamily="34" charset="0"/>
                <a:ea typeface="Times New Roman" panose="02020603050405020304" pitchFamily="18" charset="0"/>
                <a:cs typeface="Times New Roman" panose="02020603050405020304" pitchFamily="18" charset="0"/>
              </a:rPr>
              <a:t>Pakistan’s Trade Profile </a:t>
            </a:r>
            <a:endParaRPr lang="en-US" sz="7200" b="1" dirty="0">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934269" y="3795113"/>
            <a:ext cx="6127843" cy="3062887"/>
          </a:xfrm>
          <a:prstGeom prst="rect">
            <a:avLst/>
          </a:prstGeom>
        </p:spPr>
      </p:pic>
    </p:spTree>
    <p:extLst>
      <p:ext uri="{BB962C8B-B14F-4D97-AF65-F5344CB8AC3E}">
        <p14:creationId xmlns:p14="http://schemas.microsoft.com/office/powerpoint/2010/main" xmlns="" val="438447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124" y="377952"/>
            <a:ext cx="11723076" cy="5758499"/>
          </a:xfrm>
          <a:prstGeom prst="rect">
            <a:avLst/>
          </a:prstGeom>
        </p:spPr>
        <p:txBody>
          <a:bodyPr wrap="square">
            <a:spAutoFit/>
          </a:bodyPr>
          <a:lstStyle/>
          <a:p>
            <a:pPr algn="ctr">
              <a:lnSpc>
                <a:spcPct val="107000"/>
              </a:lnSpc>
              <a:spcBef>
                <a:spcPts val="200"/>
              </a:spcBef>
              <a:spcAft>
                <a:spcPts val="1200"/>
              </a:spcAft>
            </a:pPr>
            <a:r>
              <a:rPr lang="en-US" sz="6000" b="1" i="1" u="sng" dirty="0" smtClean="0">
                <a:solidFill>
                  <a:srgbClr val="FF0000"/>
                </a:solidFill>
                <a:latin typeface="Calibri Light" panose="020F0302020204030204" pitchFamily="34" charset="0"/>
                <a:ea typeface="Times New Roman" panose="02020603050405020304" pitchFamily="18" charset="0"/>
                <a:cs typeface="Times New Roman" panose="02020603050405020304" pitchFamily="18" charset="0"/>
              </a:rPr>
              <a:t>IMPORT PROFILE</a:t>
            </a:r>
          </a:p>
          <a:p>
            <a:pPr algn="just">
              <a:lnSpc>
                <a:spcPct val="150000"/>
              </a:lnSpc>
              <a:spcAft>
                <a:spcPts val="800"/>
              </a:spcAft>
            </a:pPr>
            <a:r>
              <a:rPr lang="en-US" sz="2800" b="1" dirty="0" smtClean="0">
                <a:latin typeface="Calibri" panose="020F0502020204030204" pitchFamily="34" charset="0"/>
                <a:ea typeface="Calibri" panose="020F0502020204030204" pitchFamily="34" charset="0"/>
                <a:cs typeface="Times New Roman" panose="02020603050405020304" pitchFamily="18" charset="0"/>
              </a:rPr>
              <a:t>Imports </a:t>
            </a:r>
            <a:r>
              <a:rPr lang="en-US" sz="2800" b="1" dirty="0">
                <a:latin typeface="Calibri" panose="020F0502020204030204" pitchFamily="34" charset="0"/>
                <a:ea typeface="Calibri" panose="020F0502020204030204" pitchFamily="34" charset="0"/>
                <a:cs typeface="Times New Roman" panose="02020603050405020304" pitchFamily="18" charset="0"/>
              </a:rPr>
              <a:t>of Pakistan are highly vigorous in few </a:t>
            </a:r>
            <a:r>
              <a:rPr lang="en-US" sz="2800" b="1" dirty="0" smtClean="0">
                <a:latin typeface="Calibri" panose="020F0502020204030204" pitchFamily="34" charset="0"/>
                <a:ea typeface="Calibri" panose="020F0502020204030204" pitchFamily="34" charset="0"/>
                <a:cs typeface="Times New Roman" panose="02020603050405020304" pitchFamily="18" charset="0"/>
              </a:rPr>
              <a:t>countries. Percentage share of import of Pakistan with China gradually increased. In 2000-2001 Pakistan import with china was 4.89% and after the Pakistan China FTA signed in 2006 Pakistan imports sharply increased and reached 9.77%. In </a:t>
            </a:r>
            <a:r>
              <a:rPr lang="en-US" sz="2800" b="1" dirty="0" smtClean="0">
                <a:latin typeface="Calibri" panose="020F0502020204030204" pitchFamily="34" charset="0"/>
                <a:ea typeface="Calibri" panose="020F0502020204030204" pitchFamily="34" charset="0"/>
                <a:cs typeface="Times New Roman" panose="02020603050405020304" pitchFamily="18" charset="0"/>
              </a:rPr>
              <a:t>2010-11 </a:t>
            </a:r>
            <a:r>
              <a:rPr lang="en-US" sz="2800" b="1" dirty="0" smtClean="0">
                <a:latin typeface="Calibri" panose="020F0502020204030204" pitchFamily="34" charset="0"/>
                <a:ea typeface="Calibri" panose="020F0502020204030204" pitchFamily="34" charset="0"/>
                <a:cs typeface="Times New Roman" panose="02020603050405020304" pitchFamily="18" charset="0"/>
              </a:rPr>
              <a:t>Pakistan imports from china become </a:t>
            </a:r>
            <a:r>
              <a:rPr lang="en-US" sz="2800" b="1" dirty="0" smtClean="0">
                <a:latin typeface="Calibri" panose="020F0502020204030204" pitchFamily="34" charset="0"/>
                <a:ea typeface="Calibri" panose="020F0502020204030204" pitchFamily="34" charset="0"/>
                <a:cs typeface="Times New Roman" panose="02020603050405020304" pitchFamily="18" charset="0"/>
              </a:rPr>
              <a:t>14.85% </a:t>
            </a:r>
            <a:r>
              <a:rPr lang="en-US" sz="2800" b="1" dirty="0" smtClean="0">
                <a:latin typeface="Calibri" panose="020F0502020204030204" pitchFamily="34" charset="0"/>
                <a:ea typeface="Calibri" panose="020F0502020204030204" pitchFamily="34" charset="0"/>
                <a:cs typeface="Times New Roman" panose="02020603050405020304" pitchFamily="18" charset="0"/>
              </a:rPr>
              <a:t>and in 2015-16 it reached 25.05%, Which simply shows that after the Pakistan china FTA Pakistan import very sharply increased with China as shown in table 1.</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861550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992467532"/>
              </p:ext>
            </p:extLst>
          </p:nvPr>
        </p:nvGraphicFramePr>
        <p:xfrm>
          <a:off x="396240" y="1203959"/>
          <a:ext cx="11057256" cy="4221484"/>
        </p:xfrm>
        <a:graphic>
          <a:graphicData uri="http://schemas.openxmlformats.org/drawingml/2006/table">
            <a:tbl>
              <a:tblPr firstRow="1" firstCol="1" bandRow="1">
                <a:tableStyleId>{2A488322-F2BA-4B5B-9748-0D474271808F}</a:tableStyleId>
              </a:tblPr>
              <a:tblGrid>
                <a:gridCol w="1554480"/>
                <a:gridCol w="988378"/>
                <a:gridCol w="1199198"/>
                <a:gridCol w="1439544"/>
                <a:gridCol w="998856"/>
                <a:gridCol w="1219200"/>
                <a:gridCol w="1219200"/>
                <a:gridCol w="1219200"/>
                <a:gridCol w="1219200"/>
              </a:tblGrid>
              <a:tr h="1009117">
                <a:tc>
                  <a:txBody>
                    <a:bodyPr/>
                    <a:lstStyle/>
                    <a:p>
                      <a:pPr marL="0" marR="0" algn="ctr">
                        <a:lnSpc>
                          <a:spcPct val="107000"/>
                        </a:lnSpc>
                        <a:spcBef>
                          <a:spcPts val="0"/>
                        </a:spcBef>
                        <a:spcAft>
                          <a:spcPts val="0"/>
                        </a:spcAft>
                      </a:pPr>
                      <a:r>
                        <a:rPr lang="en-US" sz="2000" dirty="0">
                          <a:effectLst/>
                        </a:rPr>
                        <a:t>Country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USA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Japan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Saudi- Arabia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U.K.</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Malaysia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Germany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UAE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China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46621">
                <a:tc>
                  <a:txBody>
                    <a:bodyPr/>
                    <a:lstStyle/>
                    <a:p>
                      <a:pPr marL="0" marR="0" algn="ctr">
                        <a:lnSpc>
                          <a:spcPct val="107000"/>
                        </a:lnSpc>
                        <a:spcBef>
                          <a:spcPts val="0"/>
                        </a:spcBef>
                        <a:spcAft>
                          <a:spcPts val="0"/>
                        </a:spcAft>
                      </a:pPr>
                      <a:r>
                        <a:rPr lang="en-US" sz="3200">
                          <a:effectLst/>
                        </a:rPr>
                        <a:t>2000-1</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5.3</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5.3</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11.7</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3.2</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3.9</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3.5</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4.89</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r>
              <a:tr h="972504">
                <a:tc>
                  <a:txBody>
                    <a:bodyPr/>
                    <a:lstStyle/>
                    <a:p>
                      <a:pPr marL="0" marR="0" algn="ctr">
                        <a:lnSpc>
                          <a:spcPct val="107000"/>
                        </a:lnSpc>
                        <a:spcBef>
                          <a:spcPts val="0"/>
                        </a:spcBef>
                        <a:spcAft>
                          <a:spcPts val="0"/>
                        </a:spcAft>
                      </a:pPr>
                      <a:r>
                        <a:rPr lang="en-US" sz="3200" dirty="0">
                          <a:effectLst/>
                        </a:rPr>
                        <a:t>2005-6</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5.8</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5.6</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11.2</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2.8</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3</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4.7</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9.88</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9.77</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r>
              <a:tr h="746621">
                <a:tc>
                  <a:txBody>
                    <a:bodyPr/>
                    <a:lstStyle/>
                    <a:p>
                      <a:pPr marL="0" marR="0" algn="ctr">
                        <a:lnSpc>
                          <a:spcPct val="107000"/>
                        </a:lnSpc>
                        <a:spcBef>
                          <a:spcPts val="0"/>
                        </a:spcBef>
                        <a:spcAft>
                          <a:spcPts val="0"/>
                        </a:spcAft>
                      </a:pPr>
                      <a:r>
                        <a:rPr lang="en-US" sz="3200" dirty="0">
                          <a:effectLst/>
                        </a:rPr>
                        <a:t>2010-11</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4.5</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4.1</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11.3</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1.6</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6</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a:effectLst/>
                        </a:rPr>
                        <a:t>2.3</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13.98</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a:effectLst/>
                        </a:rPr>
                        <a:t>14.85</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r>
              <a:tr h="746621">
                <a:tc>
                  <a:txBody>
                    <a:bodyPr/>
                    <a:lstStyle/>
                    <a:p>
                      <a:pPr marL="0" marR="0" algn="ctr">
                        <a:lnSpc>
                          <a:spcPct val="107000"/>
                        </a:lnSpc>
                        <a:spcBef>
                          <a:spcPts val="0"/>
                        </a:spcBef>
                        <a:spcAft>
                          <a:spcPts val="0"/>
                        </a:spcAft>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2015-16</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4.36</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3.92</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6.84</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1.39</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2.07</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2.21</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13.04</a:t>
                      </a:r>
                    </a:p>
                  </a:txBody>
                  <a:tcPr marL="68580" marR="68580" marT="0" marB="0"/>
                </a:tc>
                <a:tc>
                  <a:txBody>
                    <a:bodyPr/>
                    <a:lstStyle/>
                    <a:p>
                      <a:pPr marL="0" marR="0" algn="ctr">
                        <a:lnSpc>
                          <a:spcPct val="107000"/>
                        </a:lnSpc>
                        <a:spcBef>
                          <a:spcPts val="0"/>
                        </a:spcBef>
                        <a:spcAft>
                          <a:spcPts val="0"/>
                        </a:spcAft>
                      </a:pP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25.05</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r>
            </a:tbl>
          </a:graphicData>
        </a:graphic>
      </p:graphicFrame>
      <p:sp>
        <p:nvSpPr>
          <p:cNvPr id="3" name="TextBox 2"/>
          <p:cNvSpPr txBox="1"/>
          <p:nvPr/>
        </p:nvSpPr>
        <p:spPr>
          <a:xfrm>
            <a:off x="1777218" y="140677"/>
            <a:ext cx="8637563" cy="1200329"/>
          </a:xfrm>
          <a:prstGeom prst="rect">
            <a:avLst/>
          </a:prstGeom>
          <a:noFill/>
        </p:spPr>
        <p:txBody>
          <a:bodyPr wrap="square" rtlCol="0">
            <a:spAutoFit/>
          </a:bodyPr>
          <a:lstStyle/>
          <a:p>
            <a:pPr algn="ctr"/>
            <a:r>
              <a:rPr lang="en-US" sz="2400" i="1" dirty="0"/>
              <a:t>Table </a:t>
            </a:r>
            <a:r>
              <a:rPr lang="en-US" sz="2400" b="1" i="1" dirty="0" smtClean="0"/>
              <a:t>:1        </a:t>
            </a:r>
            <a:r>
              <a:rPr lang="en-US" sz="2400" b="1" i="1" dirty="0"/>
              <a:t>Percentage Share of Imports in Pakistan’s Total Imports of Major Countries</a:t>
            </a:r>
          </a:p>
          <a:p>
            <a:pPr algn="ctr"/>
            <a:endParaRPr lang="en-US" sz="2400" dirty="0"/>
          </a:p>
        </p:txBody>
      </p:sp>
      <p:sp>
        <p:nvSpPr>
          <p:cNvPr id="4" name="Rectangle 3"/>
          <p:cNvSpPr/>
          <p:nvPr/>
        </p:nvSpPr>
        <p:spPr>
          <a:xfrm>
            <a:off x="0" y="5784949"/>
            <a:ext cx="12192000" cy="646331"/>
          </a:xfrm>
          <a:prstGeom prst="rect">
            <a:avLst/>
          </a:prstGeom>
        </p:spPr>
        <p:txBody>
          <a:bodyPr wrap="square">
            <a:spAutoFit/>
          </a:bodyPr>
          <a:lstStyle/>
          <a:p>
            <a:pPr algn="just">
              <a:spcAft>
                <a:spcPts val="1000"/>
              </a:spcAft>
            </a:pPr>
            <a:r>
              <a:rPr lang="en-US" b="1" i="1" dirty="0">
                <a:solidFill>
                  <a:srgbClr val="44546A"/>
                </a:solidFill>
                <a:latin typeface="Times New Roman" panose="02020603050405020304" pitchFamily="18" charset="0"/>
                <a:ea typeface="Calibri" panose="020F0502020204030204" pitchFamily="34" charset="0"/>
                <a:cs typeface="Times New Roman" panose="02020603050405020304" pitchFamily="18" charset="0"/>
              </a:rPr>
              <a:t>Source: Data collected from Economic Survey (issues for each year), own calculation by using database of “ITC-Trade Map for China” Federal Bureau of Statistics, and Malik and Chaudhary (2012</a:t>
            </a:r>
            <a:r>
              <a:rPr lang="en-US" b="1" i="1" dirty="0" smtClean="0">
                <a:solidFill>
                  <a:srgbClr val="44546A"/>
                </a:solidFill>
                <a:latin typeface="Times New Roman" panose="02020603050405020304" pitchFamily="18" charset="0"/>
                <a:ea typeface="Calibri" panose="020F0502020204030204" pitchFamily="34" charset="0"/>
                <a:cs typeface="Times New Roman" panose="02020603050405020304" pitchFamily="18" charset="0"/>
              </a:rPr>
              <a:t>), and  WITS</a:t>
            </a:r>
            <a:endParaRPr lang="en-US" sz="1200" b="1" i="1" dirty="0">
              <a:solidFill>
                <a:srgbClr val="44546A"/>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017442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29184"/>
            <a:ext cx="11606784" cy="5758499"/>
          </a:xfrm>
          <a:prstGeom prst="rect">
            <a:avLst/>
          </a:prstGeom>
        </p:spPr>
        <p:txBody>
          <a:bodyPr wrap="square">
            <a:spAutoFit/>
          </a:bodyPr>
          <a:lstStyle/>
          <a:p>
            <a:pPr algn="ctr">
              <a:lnSpc>
                <a:spcPct val="107000"/>
              </a:lnSpc>
              <a:spcBef>
                <a:spcPts val="200"/>
              </a:spcBef>
              <a:spcAft>
                <a:spcPts val="1200"/>
              </a:spcAft>
            </a:pPr>
            <a:r>
              <a:rPr lang="en-US" sz="6000" b="1" i="1" u="sng" dirty="0" smtClean="0">
                <a:solidFill>
                  <a:srgbClr val="FF0000"/>
                </a:solidFill>
                <a:latin typeface="Calibri Light" panose="020F0302020204030204" pitchFamily="34" charset="0"/>
                <a:ea typeface="Times New Roman" panose="02020603050405020304" pitchFamily="18" charset="0"/>
                <a:cs typeface="Times New Roman" panose="02020603050405020304" pitchFamily="18" charset="0"/>
              </a:rPr>
              <a:t>EXPORT PROFILE</a:t>
            </a:r>
          </a:p>
          <a:p>
            <a:pPr algn="just">
              <a:lnSpc>
                <a:spcPct val="150000"/>
              </a:lnSpc>
              <a:spcAft>
                <a:spcPts val="800"/>
              </a:spcAft>
            </a:pPr>
            <a:r>
              <a:rPr lang="en-US" sz="2800" b="1" dirty="0" smtClean="0">
                <a:latin typeface="Calibri" panose="020F0502020204030204" pitchFamily="34" charset="0"/>
                <a:ea typeface="Calibri" panose="020F0502020204030204" pitchFamily="34" charset="0"/>
                <a:cs typeface="Times New Roman" panose="02020603050405020304" pitchFamily="18" charset="0"/>
              </a:rPr>
              <a:t>Pakistan’s export also increases along with imports  from china. In 2000-01 there were no export take place with china, means China did not import from Pakistan but again when Pakistan China FTA signed then we can see that Pakistan’s export to China also increases. In 2005-2006 Pakistan export share with china become 2.99%. Pakistan’s exports gradually increase to china and in </a:t>
            </a:r>
            <a:r>
              <a:rPr lang="en-US" sz="2800" b="1" dirty="0" smtClean="0">
                <a:latin typeface="Calibri" panose="020F0502020204030204" pitchFamily="34" charset="0"/>
                <a:ea typeface="Calibri" panose="020F0502020204030204" pitchFamily="34" charset="0"/>
                <a:cs typeface="Times New Roman" panose="02020603050405020304" pitchFamily="18" charset="0"/>
              </a:rPr>
              <a:t>2010-11 </a:t>
            </a:r>
            <a:r>
              <a:rPr lang="en-US" sz="2800" b="1" dirty="0" smtClean="0">
                <a:latin typeface="Calibri" panose="020F0502020204030204" pitchFamily="34" charset="0"/>
                <a:ea typeface="Calibri" panose="020F0502020204030204" pitchFamily="34" charset="0"/>
                <a:cs typeface="Times New Roman" panose="02020603050405020304" pitchFamily="18" charset="0"/>
              </a:rPr>
              <a:t>its become </a:t>
            </a:r>
            <a:r>
              <a:rPr lang="en-US" sz="2800" b="1" dirty="0" smtClean="0">
                <a:latin typeface="Calibri" panose="020F0502020204030204" pitchFamily="34" charset="0"/>
                <a:ea typeface="Calibri" panose="020F0502020204030204" pitchFamily="34" charset="0"/>
                <a:cs typeface="Times New Roman" panose="02020603050405020304" pitchFamily="18" charset="0"/>
              </a:rPr>
              <a:t>16%, and </a:t>
            </a:r>
            <a:r>
              <a:rPr lang="en-US" sz="2800" b="1" dirty="0" smtClean="0">
                <a:latin typeface="Calibri" panose="020F0502020204030204" pitchFamily="34" charset="0"/>
                <a:ea typeface="Calibri" panose="020F0502020204030204" pitchFamily="34" charset="0"/>
                <a:cs typeface="Times New Roman" panose="02020603050405020304" pitchFamily="18" charset="0"/>
              </a:rPr>
              <a:t>at last in 2015-16 it become 8.76% as shown in table 2.</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618625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3409401920"/>
              </p:ext>
            </p:extLst>
          </p:nvPr>
        </p:nvGraphicFramePr>
        <p:xfrm>
          <a:off x="0" y="738504"/>
          <a:ext cx="12192003" cy="3879216"/>
        </p:xfrm>
        <a:graphic>
          <a:graphicData uri="http://schemas.openxmlformats.org/drawingml/2006/table">
            <a:tbl>
              <a:tblPr firstRow="1" firstCol="1" bandRow="1">
                <a:tableStyleId>{5C22544A-7EE6-4342-B048-85BDC9FD1C3A}</a:tableStyleId>
              </a:tblPr>
              <a:tblGrid>
                <a:gridCol w="1354667"/>
                <a:gridCol w="1354667"/>
                <a:gridCol w="1354667"/>
                <a:gridCol w="1354667"/>
                <a:gridCol w="1354667"/>
                <a:gridCol w="1354667"/>
                <a:gridCol w="1354667"/>
                <a:gridCol w="1354667"/>
                <a:gridCol w="1354667"/>
              </a:tblGrid>
              <a:tr h="1213660">
                <a:tc>
                  <a:txBody>
                    <a:bodyPr/>
                    <a:lstStyle/>
                    <a:p>
                      <a:pPr marL="0" marR="0" algn="just">
                        <a:lnSpc>
                          <a:spcPct val="107000"/>
                        </a:lnSpc>
                        <a:spcBef>
                          <a:spcPts val="0"/>
                        </a:spcBef>
                        <a:spcAft>
                          <a:spcPts val="0"/>
                        </a:spcAft>
                      </a:pPr>
                      <a:r>
                        <a:rPr lang="en-US" sz="2000" dirty="0">
                          <a:effectLst/>
                        </a:rPr>
                        <a:t>Country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USA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Japan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dirty="0">
                          <a:effectLst/>
                        </a:rPr>
                        <a:t>Saudi-Arabia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UK</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UAE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Germany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China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Hong Kong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47384">
                <a:tc>
                  <a:txBody>
                    <a:bodyPr/>
                    <a:lstStyle/>
                    <a:p>
                      <a:pPr marL="0" marR="0" algn="just">
                        <a:lnSpc>
                          <a:spcPct val="107000"/>
                        </a:lnSpc>
                        <a:spcBef>
                          <a:spcPts val="0"/>
                        </a:spcBef>
                        <a:spcAft>
                          <a:spcPts val="0"/>
                        </a:spcAft>
                      </a:pPr>
                      <a:r>
                        <a:rPr lang="en-US" sz="2000">
                          <a:effectLst/>
                        </a:rPr>
                        <a:t>2000-01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24.4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2.1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2.9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6.3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5.3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b="1" dirty="0">
                          <a:solidFill>
                            <a:srgbClr val="FF0000"/>
                          </a:solidFill>
                          <a:effectLst/>
                        </a:rPr>
                        <a:t>---</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pPr marL="0" marR="0" algn="just">
                        <a:lnSpc>
                          <a:spcPct val="107000"/>
                        </a:lnSpc>
                        <a:spcBef>
                          <a:spcPts val="0"/>
                        </a:spcBef>
                        <a:spcAft>
                          <a:spcPts val="0"/>
                        </a:spcAft>
                      </a:pPr>
                      <a:r>
                        <a:rPr lang="en-US" sz="2000" dirty="0">
                          <a:effectLst/>
                        </a:rPr>
                        <a:t>5.5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6830">
                <a:tc>
                  <a:txBody>
                    <a:bodyPr/>
                    <a:lstStyle/>
                    <a:p>
                      <a:pPr marL="0" marR="0" algn="just">
                        <a:lnSpc>
                          <a:spcPct val="107000"/>
                        </a:lnSpc>
                        <a:spcBef>
                          <a:spcPts val="0"/>
                        </a:spcBef>
                        <a:spcAft>
                          <a:spcPts val="0"/>
                        </a:spcAft>
                      </a:pPr>
                      <a:r>
                        <a:rPr lang="en-US" sz="2000" dirty="0">
                          <a:effectLst/>
                        </a:rPr>
                        <a:t>2005-06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25.5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0.8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2.0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5.4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7.83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4.2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b="1" dirty="0">
                          <a:solidFill>
                            <a:srgbClr val="FF0000"/>
                          </a:solidFill>
                          <a:effectLst/>
                        </a:rPr>
                        <a:t>2.99</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pPr marL="0" marR="0" algn="just">
                        <a:lnSpc>
                          <a:spcPct val="107000"/>
                        </a:lnSpc>
                        <a:spcBef>
                          <a:spcPts val="0"/>
                        </a:spcBef>
                        <a:spcAft>
                          <a:spcPts val="0"/>
                        </a:spcAft>
                      </a:pPr>
                      <a:r>
                        <a:rPr lang="en-US" sz="2000" dirty="0">
                          <a:effectLst/>
                        </a:rPr>
                        <a:t>4.1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6830">
                <a:tc>
                  <a:txBody>
                    <a:bodyPr/>
                    <a:lstStyle/>
                    <a:p>
                      <a:pPr marL="0" marR="0" algn="just">
                        <a:lnSpc>
                          <a:spcPct val="107000"/>
                        </a:lnSpc>
                        <a:spcBef>
                          <a:spcPts val="0"/>
                        </a:spcBef>
                        <a:spcAft>
                          <a:spcPts val="0"/>
                        </a:spcAft>
                      </a:pPr>
                      <a:r>
                        <a:rPr lang="en-US" sz="2000" dirty="0">
                          <a:effectLst/>
                        </a:rPr>
                        <a:t>2010-11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16.0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4.9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8.57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a:effectLst/>
                        </a:rPr>
                        <a:t>5.1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b="1" dirty="0">
                          <a:solidFill>
                            <a:srgbClr val="FF0000"/>
                          </a:solidFill>
                          <a:effectLst/>
                        </a:rPr>
                        <a:t>16</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pPr marL="0" marR="0" algn="just">
                        <a:lnSpc>
                          <a:spcPct val="107000"/>
                        </a:lnSpc>
                        <a:spcBef>
                          <a:spcPts val="0"/>
                        </a:spcBef>
                        <a:spcAft>
                          <a:spcPts val="0"/>
                        </a:spcAft>
                      </a:pPr>
                      <a:r>
                        <a:rPr lang="en-US" sz="2000" dirty="0">
                          <a:effectLst/>
                        </a:rPr>
                        <a:t>2.0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4512">
                <a:tc>
                  <a:txBody>
                    <a:bodyPr/>
                    <a:lstStyle/>
                    <a:p>
                      <a:pPr marL="0" marR="0" algn="just">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2015-16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16.58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0.83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1.96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7.12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4.07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5.19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8.76</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pPr marL="0" marR="0" algn="just">
                        <a:lnSpc>
                          <a:spcPct val="107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1.09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4"/>
          <p:cNvSpPr/>
          <p:nvPr/>
        </p:nvSpPr>
        <p:spPr>
          <a:xfrm>
            <a:off x="0" y="196947"/>
            <a:ext cx="12192000" cy="461665"/>
          </a:xfrm>
          <a:prstGeom prst="rect">
            <a:avLst/>
          </a:prstGeom>
        </p:spPr>
        <p:txBody>
          <a:bodyPr wrap="square">
            <a:spAutoFit/>
          </a:bodyPr>
          <a:lstStyle/>
          <a:p>
            <a:pPr algn="just">
              <a:spcAft>
                <a:spcPts val="1000"/>
              </a:spcAft>
            </a:pPr>
            <a:r>
              <a:rPr lang="en-US" sz="1600" i="1" dirty="0">
                <a:latin typeface="Times New Roman" panose="02020603050405020304" pitchFamily="18" charset="0"/>
                <a:ea typeface="Calibri" panose="020F0502020204030204" pitchFamily="34" charset="0"/>
                <a:cs typeface="Times New Roman" panose="02020603050405020304" pitchFamily="18" charset="0"/>
              </a:rPr>
              <a:t>Table </a:t>
            </a:r>
            <a:r>
              <a:rPr lang="en-US" sz="1600" i="1" dirty="0" smtClean="0">
                <a:latin typeface="Times New Roman" panose="02020603050405020304" pitchFamily="18" charset="0"/>
                <a:ea typeface="Calibri" panose="020F0502020204030204" pitchFamily="34" charset="0"/>
                <a:cs typeface="Times New Roman" panose="02020603050405020304" pitchFamily="18" charset="0"/>
              </a:rPr>
              <a:t>2</a:t>
            </a:r>
            <a:r>
              <a:rPr lang="en-US" sz="1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a:latin typeface="Times New Roman" panose="02020603050405020304" pitchFamily="18" charset="0"/>
                <a:ea typeface="Calibri" panose="020F0502020204030204" pitchFamily="34" charset="0"/>
                <a:cs typeface="Times New Roman" panose="02020603050405020304" pitchFamily="18" charset="0"/>
              </a:rPr>
              <a:t>Percentage Share of Export in Total Exports of Pakistan to Major Countries</a:t>
            </a:r>
            <a:endParaRPr lang="en-US" sz="1400"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5"/>
          <p:cNvSpPr/>
          <p:nvPr/>
        </p:nvSpPr>
        <p:spPr>
          <a:xfrm>
            <a:off x="0" y="5160109"/>
            <a:ext cx="12192000" cy="646331"/>
          </a:xfrm>
          <a:prstGeom prst="rect">
            <a:avLst/>
          </a:prstGeom>
        </p:spPr>
        <p:txBody>
          <a:bodyPr wrap="square">
            <a:spAutoFit/>
          </a:bodyPr>
          <a:lstStyle/>
          <a:p>
            <a:pPr algn="just">
              <a:spcAft>
                <a:spcPts val="1000"/>
              </a:spcAft>
            </a:pPr>
            <a:r>
              <a:rPr lang="en-US" b="1" i="1" dirty="0">
                <a:solidFill>
                  <a:srgbClr val="44546A"/>
                </a:solidFill>
                <a:latin typeface="Times New Roman" panose="02020603050405020304" pitchFamily="18" charset="0"/>
                <a:ea typeface="Calibri" panose="020F0502020204030204" pitchFamily="34" charset="0"/>
                <a:cs typeface="Times New Roman" panose="02020603050405020304" pitchFamily="18" charset="0"/>
              </a:rPr>
              <a:t>Source: Data collected from Economic Survey (issues for each year), own calculation by using database of “ITC-Trade Map for China” Federal Bureau of Statistics, and Malik and Chaudhary (2012</a:t>
            </a:r>
            <a:r>
              <a:rPr lang="en-US" b="1" i="1" dirty="0" smtClean="0">
                <a:solidFill>
                  <a:srgbClr val="44546A"/>
                </a:solidFill>
                <a:latin typeface="Times New Roman" panose="02020603050405020304" pitchFamily="18" charset="0"/>
                <a:ea typeface="Calibri" panose="020F0502020204030204" pitchFamily="34" charset="0"/>
                <a:cs typeface="Times New Roman" panose="02020603050405020304" pitchFamily="18" charset="0"/>
              </a:rPr>
              <a:t>), and  WITS</a:t>
            </a:r>
            <a:endParaRPr lang="en-US" sz="1200" b="1" i="1" dirty="0">
              <a:solidFill>
                <a:srgbClr val="44546A"/>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527746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2138</Words>
  <Application>Microsoft Office PowerPoint</Application>
  <PresentationFormat>Custom</PresentationFormat>
  <Paragraphs>248</Paragraphs>
  <Slides>27</Slides>
  <Notes>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Asma Aleem</dc:creator>
  <cp:lastModifiedBy>Aerc</cp:lastModifiedBy>
  <cp:revision>88</cp:revision>
  <dcterms:created xsi:type="dcterms:W3CDTF">2017-01-09T19:20:45Z</dcterms:created>
  <dcterms:modified xsi:type="dcterms:W3CDTF">2017-06-14T04:35:54Z</dcterms:modified>
</cp:coreProperties>
</file>