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6" r:id="rId2"/>
    <p:sldId id="267" r:id="rId3"/>
    <p:sldId id="265" r:id="rId4"/>
    <p:sldId id="275" r:id="rId5"/>
    <p:sldId id="268" r:id="rId6"/>
    <p:sldId id="258" r:id="rId7"/>
    <p:sldId id="266" r:id="rId8"/>
    <p:sldId id="256" r:id="rId9"/>
    <p:sldId id="257" r:id="rId10"/>
    <p:sldId id="261" r:id="rId11"/>
    <p:sldId id="259" r:id="rId12"/>
    <p:sldId id="264" r:id="rId13"/>
    <p:sldId id="263" r:id="rId14"/>
    <p:sldId id="260" r:id="rId15"/>
    <p:sldId id="271" r:id="rId16"/>
    <p:sldId id="270" r:id="rId17"/>
    <p:sldId id="273" r:id="rId18"/>
    <p:sldId id="274" r:id="rId19"/>
    <p:sldId id="277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mmad\reserach%20papers\PSDP32-China-Cpec\Book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mmad\reserach%20papers\PSDP32-China-Cpec\Book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mmad\reserach%20papers\PSDP32-China-Cpec\Book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mmad\reserach%20papers\PSDP32-China-Cpec\Book6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mmad\reserach%20papers\PSDP32-China-Cpec\Book6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mmad\reserach%20papers\PSDP32-China-Cpec\Book6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i\Downloads\AnnualbyProvince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i\Downloads\AnnualbyProvince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i\Downloads\AnnualbyProvinc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Literacy Rate-Population 10 Years And Older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Sheet1!$B$3</c:f>
              <c:strCache>
                <c:ptCount val="1"/>
                <c:pt idx="0">
                  <c:v>Eastern Route</c:v>
                </c:pt>
              </c:strCache>
            </c:strRef>
          </c:tx>
          <c:marker>
            <c:symbol val="none"/>
          </c:marker>
          <c:cat>
            <c:strRef>
              <c:f>Sheet1!$C$1:$E$2</c:f>
              <c:strCache>
                <c:ptCount val="3"/>
                <c:pt idx="0">
                  <c:v>2004-05</c:v>
                </c:pt>
                <c:pt idx="1">
                  <c:v>2008-09</c:v>
                </c:pt>
                <c:pt idx="2">
                  <c:v>2012-13</c:v>
                </c:pt>
              </c:strCache>
            </c:strRef>
          </c:cat>
          <c:val>
            <c:numRef>
              <c:f>Sheet1!$C$3:$E$3</c:f>
              <c:numCache>
                <c:formatCode>0.00</c:formatCode>
                <c:ptCount val="3"/>
                <c:pt idx="0">
                  <c:v>45.818181818181827</c:v>
                </c:pt>
                <c:pt idx="1">
                  <c:v>52.416666666666643</c:v>
                </c:pt>
                <c:pt idx="2">
                  <c:v>50.5</c:v>
                </c:pt>
              </c:numCache>
            </c:numRef>
          </c:val>
        </c:ser>
        <c:ser>
          <c:idx val="1"/>
          <c:order val="1"/>
          <c:tx>
            <c:strRef>
              <c:f>Sheet1!$B$4</c:f>
              <c:strCache>
                <c:ptCount val="1"/>
                <c:pt idx="0">
                  <c:v>Central Route</c:v>
                </c:pt>
              </c:strCache>
            </c:strRef>
          </c:tx>
          <c:marker>
            <c:symbol val="none"/>
          </c:marker>
          <c:cat>
            <c:strRef>
              <c:f>Sheet1!$C$1:$E$2</c:f>
              <c:strCache>
                <c:ptCount val="3"/>
                <c:pt idx="0">
                  <c:v>2004-05</c:v>
                </c:pt>
                <c:pt idx="1">
                  <c:v>2008-09</c:v>
                </c:pt>
                <c:pt idx="2">
                  <c:v>2012-13</c:v>
                </c:pt>
              </c:strCache>
            </c:strRef>
          </c:cat>
          <c:val>
            <c:numRef>
              <c:f>Sheet1!$C$4:$E$4</c:f>
              <c:numCache>
                <c:formatCode>0.00</c:formatCode>
                <c:ptCount val="3"/>
                <c:pt idx="0">
                  <c:v>41.7</c:v>
                </c:pt>
                <c:pt idx="1">
                  <c:v>47.363636363636353</c:v>
                </c:pt>
                <c:pt idx="2">
                  <c:v>44.727272727272734</c:v>
                </c:pt>
              </c:numCache>
            </c:numRef>
          </c:val>
        </c:ser>
        <c:ser>
          <c:idx val="2"/>
          <c:order val="2"/>
          <c:tx>
            <c:strRef>
              <c:f>Sheet1!$B$5</c:f>
              <c:strCache>
                <c:ptCount val="1"/>
                <c:pt idx="0">
                  <c:v>Western Route</c:v>
                </c:pt>
              </c:strCache>
            </c:strRef>
          </c:tx>
          <c:marker>
            <c:symbol val="none"/>
          </c:marker>
          <c:cat>
            <c:strRef>
              <c:f>Sheet1!$C$1:$E$2</c:f>
              <c:strCache>
                <c:ptCount val="3"/>
                <c:pt idx="0">
                  <c:v>2004-05</c:v>
                </c:pt>
                <c:pt idx="1">
                  <c:v>2008-09</c:v>
                </c:pt>
                <c:pt idx="2">
                  <c:v>2012-13</c:v>
                </c:pt>
              </c:strCache>
            </c:strRef>
          </c:cat>
          <c:val>
            <c:numRef>
              <c:f>Sheet1!$C$5:$E$5</c:f>
              <c:numCache>
                <c:formatCode>0.00</c:formatCode>
                <c:ptCount val="3"/>
                <c:pt idx="0">
                  <c:v>46.2</c:v>
                </c:pt>
                <c:pt idx="1">
                  <c:v>49.818181818181827</c:v>
                </c:pt>
                <c:pt idx="2">
                  <c:v>46.181818181818173</c:v>
                </c:pt>
              </c:numCache>
            </c:numRef>
          </c:val>
        </c:ser>
        <c:dLbls/>
        <c:marker val="1"/>
        <c:axId val="61128704"/>
        <c:axId val="61130240"/>
      </c:lineChart>
      <c:catAx>
        <c:axId val="61128704"/>
        <c:scaling>
          <c:orientation val="minMax"/>
        </c:scaling>
        <c:axPos val="b"/>
        <c:majorTickMark val="none"/>
        <c:tickLblPos val="nextTo"/>
        <c:crossAx val="61130240"/>
        <c:crosses val="autoZero"/>
        <c:auto val="1"/>
        <c:lblAlgn val="ctr"/>
        <c:lblOffset val="100"/>
      </c:catAx>
      <c:valAx>
        <c:axId val="61130240"/>
        <c:scaling>
          <c:orientation val="minMax"/>
        </c:scaling>
        <c:axPos val="l"/>
        <c:majorGridlines/>
        <c:numFmt formatCode="0.00" sourceLinked="1"/>
        <c:majorTickMark val="none"/>
        <c:tickLblPos val="nextTo"/>
        <c:spPr>
          <a:ln w="9525">
            <a:noFill/>
          </a:ln>
        </c:spPr>
        <c:crossAx val="61128704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NET ENROLMENT RATE AT THE PRIMARY LEVEL (AGE 5-9)- (EXCLUDING KATCHI CLASS)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Sheet1!$I$3</c:f>
              <c:strCache>
                <c:ptCount val="1"/>
                <c:pt idx="0">
                  <c:v>Eastern Route</c:v>
                </c:pt>
              </c:strCache>
            </c:strRef>
          </c:tx>
          <c:marker>
            <c:symbol val="none"/>
          </c:marker>
          <c:cat>
            <c:strRef>
              <c:f>Sheet1!$J$2:$L$2</c:f>
              <c:strCache>
                <c:ptCount val="3"/>
                <c:pt idx="0">
                  <c:v>2004-05</c:v>
                </c:pt>
                <c:pt idx="1">
                  <c:v>2008-09</c:v>
                </c:pt>
                <c:pt idx="2">
                  <c:v>2012-13</c:v>
                </c:pt>
              </c:strCache>
            </c:strRef>
          </c:cat>
          <c:val>
            <c:numRef>
              <c:f>Sheet1!$J$3:$L$3</c:f>
              <c:numCache>
                <c:formatCode>0.00</c:formatCode>
                <c:ptCount val="3"/>
                <c:pt idx="0">
                  <c:v>50.909090909090907</c:v>
                </c:pt>
                <c:pt idx="1">
                  <c:v>57.66666666666665</c:v>
                </c:pt>
                <c:pt idx="2">
                  <c:v>54.75</c:v>
                </c:pt>
              </c:numCache>
            </c:numRef>
          </c:val>
        </c:ser>
        <c:ser>
          <c:idx val="1"/>
          <c:order val="1"/>
          <c:tx>
            <c:strRef>
              <c:f>Sheet1!$I$4</c:f>
              <c:strCache>
                <c:ptCount val="1"/>
                <c:pt idx="0">
                  <c:v>Central Route</c:v>
                </c:pt>
              </c:strCache>
            </c:strRef>
          </c:tx>
          <c:marker>
            <c:symbol val="none"/>
          </c:marker>
          <c:cat>
            <c:strRef>
              <c:f>Sheet1!$J$2:$L$2</c:f>
              <c:strCache>
                <c:ptCount val="3"/>
                <c:pt idx="0">
                  <c:v>2004-05</c:v>
                </c:pt>
                <c:pt idx="1">
                  <c:v>2008-09</c:v>
                </c:pt>
                <c:pt idx="2">
                  <c:v>2012-13</c:v>
                </c:pt>
              </c:strCache>
            </c:strRef>
          </c:cat>
          <c:val>
            <c:numRef>
              <c:f>Sheet1!$J$4:$L$4</c:f>
              <c:numCache>
                <c:formatCode>0.00</c:formatCode>
                <c:ptCount val="3"/>
                <c:pt idx="0">
                  <c:v>46</c:v>
                </c:pt>
                <c:pt idx="1">
                  <c:v>53</c:v>
                </c:pt>
                <c:pt idx="2">
                  <c:v>49</c:v>
                </c:pt>
              </c:numCache>
            </c:numRef>
          </c:val>
        </c:ser>
        <c:ser>
          <c:idx val="2"/>
          <c:order val="2"/>
          <c:tx>
            <c:strRef>
              <c:f>Sheet1!$I$5</c:f>
              <c:strCache>
                <c:ptCount val="1"/>
                <c:pt idx="0">
                  <c:v>Western Route</c:v>
                </c:pt>
              </c:strCache>
            </c:strRef>
          </c:tx>
          <c:marker>
            <c:symbol val="none"/>
          </c:marker>
          <c:cat>
            <c:strRef>
              <c:f>Sheet1!$J$2:$L$2</c:f>
              <c:strCache>
                <c:ptCount val="3"/>
                <c:pt idx="0">
                  <c:v>2004-05</c:v>
                </c:pt>
                <c:pt idx="1">
                  <c:v>2008-09</c:v>
                </c:pt>
                <c:pt idx="2">
                  <c:v>2012-13</c:v>
                </c:pt>
              </c:strCache>
            </c:strRef>
          </c:cat>
          <c:val>
            <c:numRef>
              <c:f>Sheet1!$J$5:$L$5</c:f>
              <c:numCache>
                <c:formatCode>0.00</c:formatCode>
                <c:ptCount val="3"/>
                <c:pt idx="0">
                  <c:v>48.1</c:v>
                </c:pt>
                <c:pt idx="1">
                  <c:v>51.636363636363626</c:v>
                </c:pt>
                <c:pt idx="2">
                  <c:v>49.181818181818173</c:v>
                </c:pt>
              </c:numCache>
            </c:numRef>
          </c:val>
        </c:ser>
        <c:dLbls/>
        <c:marker val="1"/>
        <c:axId val="63767296"/>
        <c:axId val="63768832"/>
      </c:lineChart>
      <c:catAx>
        <c:axId val="63767296"/>
        <c:scaling>
          <c:orientation val="minMax"/>
        </c:scaling>
        <c:axPos val="b"/>
        <c:majorTickMark val="none"/>
        <c:tickLblPos val="nextTo"/>
        <c:crossAx val="63768832"/>
        <c:crosses val="autoZero"/>
        <c:auto val="1"/>
        <c:lblAlgn val="ctr"/>
        <c:lblOffset val="100"/>
      </c:catAx>
      <c:valAx>
        <c:axId val="63768832"/>
        <c:scaling>
          <c:orientation val="minMax"/>
        </c:scaling>
        <c:axPos val="l"/>
        <c:majorGridlines/>
        <c:numFmt formatCode="0.00" sourceLinked="1"/>
        <c:majorTickMark val="none"/>
        <c:tickLblPos val="nextTo"/>
        <c:spPr>
          <a:ln w="9525">
            <a:noFill/>
          </a:ln>
        </c:spPr>
        <c:crossAx val="63767296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PERCENTAGE OF CHILDREN AGED 12-23 MONTHS THAT HAVE BEEN IMMUNISED 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Sheet1!$P$3</c:f>
              <c:strCache>
                <c:ptCount val="1"/>
                <c:pt idx="0">
                  <c:v>Eastern Route</c:v>
                </c:pt>
              </c:strCache>
            </c:strRef>
          </c:tx>
          <c:marker>
            <c:symbol val="none"/>
          </c:marker>
          <c:cat>
            <c:strRef>
              <c:f>Sheet1!$Q$2:$S$2</c:f>
              <c:strCache>
                <c:ptCount val="3"/>
                <c:pt idx="0">
                  <c:v>2004-05</c:v>
                </c:pt>
                <c:pt idx="1">
                  <c:v>2008-09</c:v>
                </c:pt>
                <c:pt idx="2">
                  <c:v>2012-13</c:v>
                </c:pt>
              </c:strCache>
            </c:strRef>
          </c:cat>
          <c:val>
            <c:numRef>
              <c:f>Sheet1!$Q$3:$S$3</c:f>
              <c:numCache>
                <c:formatCode>0.00</c:formatCode>
                <c:ptCount val="3"/>
                <c:pt idx="0">
                  <c:v>46.545454545454547</c:v>
                </c:pt>
                <c:pt idx="1">
                  <c:v>38.833333333333336</c:v>
                </c:pt>
                <c:pt idx="2">
                  <c:v>43</c:v>
                </c:pt>
              </c:numCache>
            </c:numRef>
          </c:val>
        </c:ser>
        <c:ser>
          <c:idx val="1"/>
          <c:order val="1"/>
          <c:tx>
            <c:strRef>
              <c:f>Sheet1!$P$4</c:f>
              <c:strCache>
                <c:ptCount val="1"/>
                <c:pt idx="0">
                  <c:v>Central Route</c:v>
                </c:pt>
              </c:strCache>
            </c:strRef>
          </c:tx>
          <c:marker>
            <c:symbol val="none"/>
          </c:marker>
          <c:cat>
            <c:strRef>
              <c:f>Sheet1!$Q$2:$S$2</c:f>
              <c:strCache>
                <c:ptCount val="3"/>
                <c:pt idx="0">
                  <c:v>2004-05</c:v>
                </c:pt>
                <c:pt idx="1">
                  <c:v>2008-09</c:v>
                </c:pt>
                <c:pt idx="2">
                  <c:v>2012-13</c:v>
                </c:pt>
              </c:strCache>
            </c:strRef>
          </c:cat>
          <c:val>
            <c:numRef>
              <c:f>Sheet1!$Q$4:$S$4</c:f>
              <c:numCache>
                <c:formatCode>0.00</c:formatCode>
                <c:ptCount val="3"/>
                <c:pt idx="0">
                  <c:v>40.800000000000011</c:v>
                </c:pt>
                <c:pt idx="1">
                  <c:v>38</c:v>
                </c:pt>
                <c:pt idx="2">
                  <c:v>39.909090909090907</c:v>
                </c:pt>
              </c:numCache>
            </c:numRef>
          </c:val>
        </c:ser>
        <c:ser>
          <c:idx val="2"/>
          <c:order val="2"/>
          <c:tx>
            <c:strRef>
              <c:f>Sheet1!$P$5</c:f>
              <c:strCache>
                <c:ptCount val="1"/>
                <c:pt idx="0">
                  <c:v>Western Route</c:v>
                </c:pt>
              </c:strCache>
            </c:strRef>
          </c:tx>
          <c:marker>
            <c:symbol val="none"/>
          </c:marker>
          <c:cat>
            <c:strRef>
              <c:f>Sheet1!$Q$2:$S$2</c:f>
              <c:strCache>
                <c:ptCount val="3"/>
                <c:pt idx="0">
                  <c:v>2004-05</c:v>
                </c:pt>
                <c:pt idx="1">
                  <c:v>2008-09</c:v>
                </c:pt>
                <c:pt idx="2">
                  <c:v>2012-13</c:v>
                </c:pt>
              </c:strCache>
            </c:strRef>
          </c:cat>
          <c:val>
            <c:numRef>
              <c:f>Sheet1!$Q$5:$S$5</c:f>
              <c:numCache>
                <c:formatCode>0.00</c:formatCode>
                <c:ptCount val="3"/>
                <c:pt idx="0">
                  <c:v>43</c:v>
                </c:pt>
                <c:pt idx="1">
                  <c:v>35.454545454545439</c:v>
                </c:pt>
                <c:pt idx="2">
                  <c:v>38.636363636363626</c:v>
                </c:pt>
              </c:numCache>
            </c:numRef>
          </c:val>
        </c:ser>
        <c:dLbls/>
        <c:marker val="1"/>
        <c:axId val="63874560"/>
        <c:axId val="63876096"/>
      </c:lineChart>
      <c:catAx>
        <c:axId val="63874560"/>
        <c:scaling>
          <c:orientation val="minMax"/>
        </c:scaling>
        <c:axPos val="b"/>
        <c:majorTickMark val="none"/>
        <c:tickLblPos val="nextTo"/>
        <c:crossAx val="63876096"/>
        <c:crosses val="autoZero"/>
        <c:auto val="1"/>
        <c:lblAlgn val="ctr"/>
        <c:lblOffset val="100"/>
      </c:catAx>
      <c:valAx>
        <c:axId val="63876096"/>
        <c:scaling>
          <c:orientation val="minMax"/>
        </c:scaling>
        <c:axPos val="l"/>
        <c:majorGridlines/>
        <c:numFmt formatCode="0.00" sourceLinked="1"/>
        <c:majorTickMark val="none"/>
        <c:tickLblPos val="nextTo"/>
        <c:spPr>
          <a:ln w="9525">
            <a:noFill/>
          </a:ln>
        </c:spPr>
        <c:crossAx val="63874560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Children Under 5 Suffering From Diarrhea In Past 30 Days</a:t>
            </a:r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Sheet1!$AC$3</c:f>
              <c:strCache>
                <c:ptCount val="1"/>
                <c:pt idx="0">
                  <c:v>Eastern Route</c:v>
                </c:pt>
              </c:strCache>
            </c:strRef>
          </c:tx>
          <c:marker>
            <c:symbol val="none"/>
          </c:marker>
          <c:cat>
            <c:strRef>
              <c:f>Sheet1!$AD$2:$AF$2</c:f>
              <c:strCache>
                <c:ptCount val="3"/>
                <c:pt idx="0">
                  <c:v>2004-05</c:v>
                </c:pt>
                <c:pt idx="1">
                  <c:v>2008-09</c:v>
                </c:pt>
                <c:pt idx="2">
                  <c:v>2012-13</c:v>
                </c:pt>
              </c:strCache>
            </c:strRef>
          </c:cat>
          <c:val>
            <c:numRef>
              <c:f>Sheet1!$AD$3:$AF$3</c:f>
              <c:numCache>
                <c:formatCode>0.00</c:formatCode>
                <c:ptCount val="3"/>
                <c:pt idx="0">
                  <c:v>19.545454545454547</c:v>
                </c:pt>
                <c:pt idx="1">
                  <c:v>8.75</c:v>
                </c:pt>
                <c:pt idx="2">
                  <c:v>10.916666666666668</c:v>
                </c:pt>
              </c:numCache>
            </c:numRef>
          </c:val>
        </c:ser>
        <c:ser>
          <c:idx val="1"/>
          <c:order val="1"/>
          <c:tx>
            <c:strRef>
              <c:f>Sheet1!$AC$4</c:f>
              <c:strCache>
                <c:ptCount val="1"/>
                <c:pt idx="0">
                  <c:v>Central Route</c:v>
                </c:pt>
              </c:strCache>
            </c:strRef>
          </c:tx>
          <c:marker>
            <c:symbol val="none"/>
          </c:marker>
          <c:cat>
            <c:strRef>
              <c:f>Sheet1!$AD$2:$AF$2</c:f>
              <c:strCache>
                <c:ptCount val="3"/>
                <c:pt idx="0">
                  <c:v>2004-05</c:v>
                </c:pt>
                <c:pt idx="1">
                  <c:v>2008-09</c:v>
                </c:pt>
                <c:pt idx="2">
                  <c:v>2012-13</c:v>
                </c:pt>
              </c:strCache>
            </c:strRef>
          </c:cat>
          <c:val>
            <c:numRef>
              <c:f>Sheet1!$AD$4:$AF$4</c:f>
              <c:numCache>
                <c:formatCode>0.00</c:formatCode>
                <c:ptCount val="3"/>
                <c:pt idx="0">
                  <c:v>18.600000000000001</c:v>
                </c:pt>
                <c:pt idx="1">
                  <c:v>7.2727272727272725</c:v>
                </c:pt>
                <c:pt idx="2">
                  <c:v>12</c:v>
                </c:pt>
              </c:numCache>
            </c:numRef>
          </c:val>
        </c:ser>
        <c:ser>
          <c:idx val="2"/>
          <c:order val="2"/>
          <c:tx>
            <c:strRef>
              <c:f>Sheet1!$AC$5</c:f>
              <c:strCache>
                <c:ptCount val="1"/>
                <c:pt idx="0">
                  <c:v>Western Route</c:v>
                </c:pt>
              </c:strCache>
            </c:strRef>
          </c:tx>
          <c:marker>
            <c:symbol val="none"/>
          </c:marker>
          <c:cat>
            <c:strRef>
              <c:f>Sheet1!$AD$2:$AF$2</c:f>
              <c:strCache>
                <c:ptCount val="3"/>
                <c:pt idx="0">
                  <c:v>2004-05</c:v>
                </c:pt>
                <c:pt idx="1">
                  <c:v>2008-09</c:v>
                </c:pt>
                <c:pt idx="2">
                  <c:v>2012-13</c:v>
                </c:pt>
              </c:strCache>
            </c:strRef>
          </c:cat>
          <c:val>
            <c:numRef>
              <c:f>Sheet1!$AD$5:$AF$5</c:f>
              <c:numCache>
                <c:formatCode>0.00</c:formatCode>
                <c:ptCount val="3"/>
                <c:pt idx="0">
                  <c:v>17.399999999999999</c:v>
                </c:pt>
                <c:pt idx="1">
                  <c:v>6.5454545454545459</c:v>
                </c:pt>
                <c:pt idx="2">
                  <c:v>11.454545454545457</c:v>
                </c:pt>
              </c:numCache>
            </c:numRef>
          </c:val>
        </c:ser>
        <c:dLbls/>
        <c:marker val="1"/>
        <c:axId val="63973632"/>
        <c:axId val="63991808"/>
      </c:lineChart>
      <c:catAx>
        <c:axId val="63973632"/>
        <c:scaling>
          <c:orientation val="minMax"/>
        </c:scaling>
        <c:axPos val="b"/>
        <c:majorTickMark val="none"/>
        <c:tickLblPos val="nextTo"/>
        <c:crossAx val="63991808"/>
        <c:crosses val="autoZero"/>
        <c:auto val="1"/>
        <c:lblAlgn val="ctr"/>
        <c:lblOffset val="100"/>
      </c:catAx>
      <c:valAx>
        <c:axId val="63991808"/>
        <c:scaling>
          <c:orientation val="minMax"/>
        </c:scaling>
        <c:axPos val="l"/>
        <c:majorGridlines/>
        <c:numFmt formatCode="0.00" sourceLinked="1"/>
        <c:majorTickMark val="none"/>
        <c:tickLblPos val="nextTo"/>
        <c:spPr>
          <a:ln w="9525">
            <a:noFill/>
          </a:ln>
        </c:spPr>
        <c:crossAx val="63973632"/>
        <c:crosses val="autoZero"/>
        <c:crossBetween val="between"/>
      </c:valAx>
    </c:plotArea>
    <c:legend>
      <c:legendPos val="b"/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Percent Distribution Of Households Having Flush </a:t>
            </a:r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Sheet1!$AN$3</c:f>
              <c:strCache>
                <c:ptCount val="1"/>
                <c:pt idx="0">
                  <c:v>Eastern Route</c:v>
                </c:pt>
              </c:strCache>
            </c:strRef>
          </c:tx>
          <c:marker>
            <c:symbol val="none"/>
          </c:marker>
          <c:cat>
            <c:strRef>
              <c:f>Sheet1!$AO$2:$AQ$2</c:f>
              <c:strCache>
                <c:ptCount val="3"/>
                <c:pt idx="0">
                  <c:v>2004-05</c:v>
                </c:pt>
                <c:pt idx="1">
                  <c:v>2008-09</c:v>
                </c:pt>
                <c:pt idx="2">
                  <c:v>2012-13</c:v>
                </c:pt>
              </c:strCache>
            </c:strRef>
          </c:cat>
          <c:val>
            <c:numRef>
              <c:f>Sheet1!$AO$3:$AQ$3</c:f>
              <c:numCache>
                <c:formatCode>0.00</c:formatCode>
                <c:ptCount val="3"/>
                <c:pt idx="0">
                  <c:v>45.545454545454547</c:v>
                </c:pt>
                <c:pt idx="1">
                  <c:v>45.583333333333336</c:v>
                </c:pt>
                <c:pt idx="2">
                  <c:v>49.916666666666643</c:v>
                </c:pt>
              </c:numCache>
            </c:numRef>
          </c:val>
        </c:ser>
        <c:ser>
          <c:idx val="1"/>
          <c:order val="1"/>
          <c:tx>
            <c:strRef>
              <c:f>Sheet1!$AN$4</c:f>
              <c:strCache>
                <c:ptCount val="1"/>
                <c:pt idx="0">
                  <c:v>Central Route</c:v>
                </c:pt>
              </c:strCache>
            </c:strRef>
          </c:tx>
          <c:marker>
            <c:symbol val="none"/>
          </c:marker>
          <c:cat>
            <c:strRef>
              <c:f>Sheet1!$AO$2:$AQ$2</c:f>
              <c:strCache>
                <c:ptCount val="3"/>
                <c:pt idx="0">
                  <c:v>2004-05</c:v>
                </c:pt>
                <c:pt idx="1">
                  <c:v>2008-09</c:v>
                </c:pt>
                <c:pt idx="2">
                  <c:v>2012-13</c:v>
                </c:pt>
              </c:strCache>
            </c:strRef>
          </c:cat>
          <c:val>
            <c:numRef>
              <c:f>Sheet1!$AO$4:$AQ$4</c:f>
              <c:numCache>
                <c:formatCode>0.00</c:formatCode>
                <c:ptCount val="3"/>
                <c:pt idx="0">
                  <c:v>41.4</c:v>
                </c:pt>
                <c:pt idx="1">
                  <c:v>42.454545454545439</c:v>
                </c:pt>
                <c:pt idx="2">
                  <c:v>48.727272727272734</c:v>
                </c:pt>
              </c:numCache>
            </c:numRef>
          </c:val>
        </c:ser>
        <c:ser>
          <c:idx val="2"/>
          <c:order val="2"/>
          <c:tx>
            <c:strRef>
              <c:f>Sheet1!$AN$5</c:f>
              <c:strCache>
                <c:ptCount val="1"/>
                <c:pt idx="0">
                  <c:v>Western Route</c:v>
                </c:pt>
              </c:strCache>
            </c:strRef>
          </c:tx>
          <c:marker>
            <c:symbol val="none"/>
          </c:marker>
          <c:cat>
            <c:strRef>
              <c:f>Sheet1!$AO$2:$AQ$2</c:f>
              <c:strCache>
                <c:ptCount val="3"/>
                <c:pt idx="0">
                  <c:v>2004-05</c:v>
                </c:pt>
                <c:pt idx="1">
                  <c:v>2008-09</c:v>
                </c:pt>
                <c:pt idx="2">
                  <c:v>2012-13</c:v>
                </c:pt>
              </c:strCache>
            </c:strRef>
          </c:cat>
          <c:val>
            <c:numRef>
              <c:f>Sheet1!$AO$5:$AQ$5</c:f>
              <c:numCache>
                <c:formatCode>0.00</c:formatCode>
                <c:ptCount val="3"/>
                <c:pt idx="0">
                  <c:v>42.9</c:v>
                </c:pt>
                <c:pt idx="1">
                  <c:v>43.818181818181827</c:v>
                </c:pt>
                <c:pt idx="2">
                  <c:v>47.272727272727273</c:v>
                </c:pt>
              </c:numCache>
            </c:numRef>
          </c:val>
        </c:ser>
        <c:dLbls/>
        <c:marker val="1"/>
        <c:axId val="64113664"/>
        <c:axId val="64144128"/>
      </c:lineChart>
      <c:catAx>
        <c:axId val="64113664"/>
        <c:scaling>
          <c:orientation val="minMax"/>
        </c:scaling>
        <c:axPos val="b"/>
        <c:majorTickMark val="none"/>
        <c:tickLblPos val="nextTo"/>
        <c:crossAx val="64144128"/>
        <c:crosses val="autoZero"/>
        <c:auto val="1"/>
        <c:lblAlgn val="ctr"/>
        <c:lblOffset val="100"/>
      </c:catAx>
      <c:valAx>
        <c:axId val="64144128"/>
        <c:scaling>
          <c:orientation val="minMax"/>
        </c:scaling>
        <c:axPos val="l"/>
        <c:majorGridlines/>
        <c:numFmt formatCode="0.00" sourceLinked="1"/>
        <c:majorTickMark val="none"/>
        <c:tickLblPos val="nextTo"/>
        <c:spPr>
          <a:ln w="9525">
            <a:noFill/>
          </a:ln>
        </c:spPr>
        <c:crossAx val="64113664"/>
        <c:crosses val="autoZero"/>
        <c:crossBetween val="between"/>
      </c:valAx>
    </c:plotArea>
    <c:legend>
      <c:legendPos val="b"/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Percentage Distribution Of Household By Source Of Drinking Water -Access to Water</a:t>
            </a:r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Sheet1!$AZ$3</c:f>
              <c:strCache>
                <c:ptCount val="1"/>
                <c:pt idx="0">
                  <c:v>Eastern Route</c:v>
                </c:pt>
              </c:strCache>
            </c:strRef>
          </c:tx>
          <c:marker>
            <c:symbol val="none"/>
          </c:marker>
          <c:cat>
            <c:strRef>
              <c:f>Sheet1!$BA$2:$BC$2</c:f>
              <c:strCache>
                <c:ptCount val="3"/>
                <c:pt idx="0">
                  <c:v>2004-05</c:v>
                </c:pt>
                <c:pt idx="1">
                  <c:v>2008-09</c:v>
                </c:pt>
                <c:pt idx="2">
                  <c:v>2012-13</c:v>
                </c:pt>
              </c:strCache>
            </c:strRef>
          </c:cat>
          <c:val>
            <c:numRef>
              <c:f>Sheet1!$BA$3:$BC$3</c:f>
              <c:numCache>
                <c:formatCode>0.00</c:formatCode>
                <c:ptCount val="3"/>
                <c:pt idx="0">
                  <c:v>70</c:v>
                </c:pt>
                <c:pt idx="1">
                  <c:v>76</c:v>
                </c:pt>
                <c:pt idx="2">
                  <c:v>73</c:v>
                </c:pt>
              </c:numCache>
            </c:numRef>
          </c:val>
        </c:ser>
        <c:ser>
          <c:idx val="1"/>
          <c:order val="1"/>
          <c:tx>
            <c:strRef>
              <c:f>Sheet1!$AZ$4</c:f>
              <c:strCache>
                <c:ptCount val="1"/>
                <c:pt idx="0">
                  <c:v>Central Route</c:v>
                </c:pt>
              </c:strCache>
            </c:strRef>
          </c:tx>
          <c:marker>
            <c:symbol val="none"/>
          </c:marker>
          <c:cat>
            <c:strRef>
              <c:f>Sheet1!$BA$2:$BC$2</c:f>
              <c:strCache>
                <c:ptCount val="3"/>
                <c:pt idx="0">
                  <c:v>2004-05</c:v>
                </c:pt>
                <c:pt idx="1">
                  <c:v>2008-09</c:v>
                </c:pt>
                <c:pt idx="2">
                  <c:v>2012-13</c:v>
                </c:pt>
              </c:strCache>
            </c:strRef>
          </c:cat>
          <c:val>
            <c:numRef>
              <c:f>Sheet1!$BA$4:$BC$4</c:f>
              <c:numCache>
                <c:formatCode>0.00</c:formatCode>
                <c:ptCount val="3"/>
                <c:pt idx="0">
                  <c:v>70</c:v>
                </c:pt>
                <c:pt idx="1">
                  <c:v>76</c:v>
                </c:pt>
                <c:pt idx="2">
                  <c:v>74</c:v>
                </c:pt>
              </c:numCache>
            </c:numRef>
          </c:val>
        </c:ser>
        <c:ser>
          <c:idx val="2"/>
          <c:order val="2"/>
          <c:tx>
            <c:strRef>
              <c:f>Sheet1!$AZ$5</c:f>
              <c:strCache>
                <c:ptCount val="1"/>
                <c:pt idx="0">
                  <c:v>Western Route</c:v>
                </c:pt>
              </c:strCache>
            </c:strRef>
          </c:tx>
          <c:marker>
            <c:symbol val="none"/>
          </c:marker>
          <c:cat>
            <c:strRef>
              <c:f>Sheet1!$BA$2:$BC$2</c:f>
              <c:strCache>
                <c:ptCount val="3"/>
                <c:pt idx="0">
                  <c:v>2004-05</c:v>
                </c:pt>
                <c:pt idx="1">
                  <c:v>2008-09</c:v>
                </c:pt>
                <c:pt idx="2">
                  <c:v>2012-13</c:v>
                </c:pt>
              </c:strCache>
            </c:strRef>
          </c:cat>
          <c:val>
            <c:numRef>
              <c:f>Sheet1!$BA$5:$BC$5</c:f>
              <c:numCache>
                <c:formatCode>0.00</c:formatCode>
                <c:ptCount val="3"/>
                <c:pt idx="0">
                  <c:v>63</c:v>
                </c:pt>
                <c:pt idx="1">
                  <c:v>64</c:v>
                </c:pt>
                <c:pt idx="2">
                  <c:v>66</c:v>
                </c:pt>
              </c:numCache>
            </c:numRef>
          </c:val>
        </c:ser>
        <c:dLbls/>
        <c:marker val="1"/>
        <c:axId val="64249856"/>
        <c:axId val="64251392"/>
      </c:lineChart>
      <c:catAx>
        <c:axId val="64249856"/>
        <c:scaling>
          <c:orientation val="minMax"/>
        </c:scaling>
        <c:axPos val="b"/>
        <c:majorTickMark val="none"/>
        <c:tickLblPos val="nextTo"/>
        <c:crossAx val="64251392"/>
        <c:crosses val="autoZero"/>
        <c:auto val="1"/>
        <c:lblAlgn val="ctr"/>
        <c:lblOffset val="100"/>
      </c:catAx>
      <c:valAx>
        <c:axId val="64251392"/>
        <c:scaling>
          <c:orientation val="minMax"/>
        </c:scaling>
        <c:axPos val="l"/>
        <c:majorGridlines/>
        <c:numFmt formatCode="0.00" sourceLinked="1"/>
        <c:majorTickMark val="none"/>
        <c:tickLblPos val="nextTo"/>
        <c:spPr>
          <a:ln w="9525">
            <a:noFill/>
          </a:ln>
        </c:spPr>
        <c:crossAx val="64249856"/>
        <c:crosses val="autoZero"/>
        <c:crossBetween val="between"/>
      </c:valAx>
    </c:plotArea>
    <c:legend>
      <c:legendPos val="b"/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Per-Capita</a:t>
            </a:r>
            <a:r>
              <a:rPr lang="en-US" baseline="0"/>
              <a:t> Income Trend China-Xinjiang</a:t>
            </a:r>
            <a:endParaRPr lang="en-US"/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[AnnualbyProvince.xls]Sheet1!$N$2</c:f>
              <c:strCache>
                <c:ptCount val="1"/>
                <c:pt idx="0">
                  <c:v>Per Capita GDP(yuan)</c:v>
                </c:pt>
              </c:strCache>
            </c:strRef>
          </c:tx>
          <c:marker>
            <c:symbol val="none"/>
          </c:marker>
          <c:cat>
            <c:strRef>
              <c:f>[AnnualbyProvince.xls]Sheet1!$M$3:$M$12</c:f>
              <c:strCach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strCache>
            </c:strRef>
          </c:cat>
          <c:val>
            <c:numRef>
              <c:f>[AnnualbyProvince.xls]Sheet1!$N$3:$N$12</c:f>
              <c:numCache>
                <c:formatCode>General</c:formatCode>
                <c:ptCount val="10"/>
                <c:pt idx="0">
                  <c:v>16738</c:v>
                </c:pt>
                <c:pt idx="1">
                  <c:v>20505</c:v>
                </c:pt>
                <c:pt idx="2">
                  <c:v>24121</c:v>
                </c:pt>
                <c:pt idx="3">
                  <c:v>26222</c:v>
                </c:pt>
                <c:pt idx="4">
                  <c:v>30876</c:v>
                </c:pt>
                <c:pt idx="5">
                  <c:v>36403</c:v>
                </c:pt>
                <c:pt idx="6">
                  <c:v>40007</c:v>
                </c:pt>
                <c:pt idx="7">
                  <c:v>43852</c:v>
                </c:pt>
                <c:pt idx="8">
                  <c:v>47203</c:v>
                </c:pt>
                <c:pt idx="9">
                  <c:v>50251</c:v>
                </c:pt>
              </c:numCache>
            </c:numRef>
          </c:val>
        </c:ser>
        <c:ser>
          <c:idx val="1"/>
          <c:order val="1"/>
          <c:tx>
            <c:strRef>
              <c:f>[AnnualbyProvince.xls]Sheet1!$O$2</c:f>
              <c:strCache>
                <c:ptCount val="1"/>
                <c:pt idx="0">
                  <c:v>Per Capita Gross Regional Product(yuan/person)</c:v>
                </c:pt>
              </c:strCache>
            </c:strRef>
          </c:tx>
          <c:marker>
            <c:symbol val="none"/>
          </c:marker>
          <c:cat>
            <c:strRef>
              <c:f>[AnnualbyProvince.xls]Sheet1!$M$3:$M$12</c:f>
              <c:strCach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strCache>
            </c:strRef>
          </c:cat>
          <c:val>
            <c:numRef>
              <c:f>[AnnualbyProvince.xls]Sheet1!$O$3:$O$12</c:f>
              <c:numCache>
                <c:formatCode>General</c:formatCode>
                <c:ptCount val="10"/>
                <c:pt idx="0">
                  <c:v>14871</c:v>
                </c:pt>
                <c:pt idx="1">
                  <c:v>16999</c:v>
                </c:pt>
                <c:pt idx="2">
                  <c:v>19797</c:v>
                </c:pt>
                <c:pt idx="3">
                  <c:v>19942</c:v>
                </c:pt>
                <c:pt idx="4">
                  <c:v>25034</c:v>
                </c:pt>
                <c:pt idx="5">
                  <c:v>30087</c:v>
                </c:pt>
                <c:pt idx="6">
                  <c:v>33796</c:v>
                </c:pt>
                <c:pt idx="7">
                  <c:v>37553</c:v>
                </c:pt>
                <c:pt idx="8">
                  <c:v>40648</c:v>
                </c:pt>
                <c:pt idx="9">
                  <c:v>40036</c:v>
                </c:pt>
              </c:numCache>
            </c:numRef>
          </c:val>
        </c:ser>
        <c:dLbls/>
        <c:marker val="1"/>
        <c:axId val="64207872"/>
        <c:axId val="64287488"/>
      </c:lineChart>
      <c:catAx>
        <c:axId val="64207872"/>
        <c:scaling>
          <c:orientation val="minMax"/>
        </c:scaling>
        <c:axPos val="b"/>
        <c:majorTickMark val="none"/>
        <c:tickLblPos val="nextTo"/>
        <c:crossAx val="64287488"/>
        <c:crosses val="autoZero"/>
        <c:auto val="1"/>
        <c:lblAlgn val="ctr"/>
        <c:lblOffset val="100"/>
      </c:catAx>
      <c:valAx>
        <c:axId val="6428748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64207872"/>
        <c:crosses val="autoZero"/>
        <c:crossBetween val="between"/>
      </c:valAx>
    </c:plotArea>
    <c:legend>
      <c:legendPos val="b"/>
    </c:legend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% share of Xinjiang</a:t>
            </a:r>
            <a:r>
              <a:rPr lang="en-US" baseline="0"/>
              <a:t> in GDP</a:t>
            </a:r>
            <a:endParaRPr lang="en-US"/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[AnnualbyProvince.xls]Sheet1!$J$2</c:f>
              <c:strCache>
                <c:ptCount val="1"/>
                <c:pt idx="0">
                  <c:v>% share of Xin</c:v>
                </c:pt>
              </c:strCache>
            </c:strRef>
          </c:tx>
          <c:marker>
            <c:symbol val="none"/>
          </c:marker>
          <c:cat>
            <c:strRef>
              <c:f>[AnnualbyProvince.xls]Sheet1!$G$3:$G$12</c:f>
              <c:strCach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strCache>
            </c:strRef>
          </c:cat>
          <c:val>
            <c:numRef>
              <c:f>[AnnualbyProvince.xls]Sheet1!$J$3:$J$12</c:f>
              <c:numCache>
                <c:formatCode>General</c:formatCode>
                <c:ptCount val="10"/>
                <c:pt idx="0">
                  <c:v>1.3877510099640675</c:v>
                </c:pt>
                <c:pt idx="1">
                  <c:v>1.3037523641696422</c:v>
                </c:pt>
                <c:pt idx="2">
                  <c:v>1.3092353892064703</c:v>
                </c:pt>
                <c:pt idx="3">
                  <c:v>1.2252299893377301</c:v>
                </c:pt>
                <c:pt idx="4">
                  <c:v>1.3164821079712559</c:v>
                </c:pt>
                <c:pt idx="5">
                  <c:v>1.3509180246253536</c:v>
                </c:pt>
                <c:pt idx="6">
                  <c:v>1.3889272372833741</c:v>
                </c:pt>
                <c:pt idx="7">
                  <c:v>1.4185500947173968</c:v>
                </c:pt>
                <c:pt idx="8">
                  <c:v>1.4400363989850518</c:v>
                </c:pt>
                <c:pt idx="9">
                  <c:v>1.3532793819219184</c:v>
                </c:pt>
              </c:numCache>
            </c:numRef>
          </c:val>
        </c:ser>
        <c:dLbls/>
        <c:marker val="1"/>
        <c:axId val="64328832"/>
        <c:axId val="64330368"/>
      </c:lineChart>
      <c:catAx>
        <c:axId val="64328832"/>
        <c:scaling>
          <c:orientation val="minMax"/>
        </c:scaling>
        <c:axPos val="b"/>
        <c:tickLblPos val="nextTo"/>
        <c:crossAx val="64330368"/>
        <c:crosses val="autoZero"/>
        <c:auto val="1"/>
        <c:lblAlgn val="ctr"/>
        <c:lblOffset val="100"/>
      </c:catAx>
      <c:valAx>
        <c:axId val="64330368"/>
        <c:scaling>
          <c:orientation val="minMax"/>
        </c:scaling>
        <c:axPos val="l"/>
        <c:majorGridlines/>
        <c:numFmt formatCode="General" sourceLinked="1"/>
        <c:tickLblPos val="nextTo"/>
        <c:crossAx val="64328832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Birth Rate</a:t>
            </a:r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[AnnualbyProvince.xls]Sheet1!$B$2</c:f>
              <c:strCache>
                <c:ptCount val="1"/>
                <c:pt idx="0">
                  <c:v>National</c:v>
                </c:pt>
              </c:strCache>
            </c:strRef>
          </c:tx>
          <c:marker>
            <c:symbol val="none"/>
          </c:marker>
          <c:cat>
            <c:numRef>
              <c:f>[AnnualbyProvince.xls]Sheet1!$A$3:$A$12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[AnnualbyProvince.xls]Sheet1!$B$3:$B$12</c:f>
              <c:numCache>
                <c:formatCode>General</c:formatCode>
                <c:ptCount val="10"/>
                <c:pt idx="0">
                  <c:v>12.09</c:v>
                </c:pt>
                <c:pt idx="1">
                  <c:v>12.1</c:v>
                </c:pt>
                <c:pt idx="2">
                  <c:v>12.139999999999999</c:v>
                </c:pt>
                <c:pt idx="3">
                  <c:v>11.950000000000001</c:v>
                </c:pt>
                <c:pt idx="4">
                  <c:v>11.9</c:v>
                </c:pt>
                <c:pt idx="5">
                  <c:v>11.93</c:v>
                </c:pt>
                <c:pt idx="6">
                  <c:v>12.1</c:v>
                </c:pt>
                <c:pt idx="7">
                  <c:v>12.08</c:v>
                </c:pt>
                <c:pt idx="8">
                  <c:v>12.370000000000001</c:v>
                </c:pt>
                <c:pt idx="9">
                  <c:v>12.07</c:v>
                </c:pt>
              </c:numCache>
            </c:numRef>
          </c:val>
        </c:ser>
        <c:ser>
          <c:idx val="1"/>
          <c:order val="1"/>
          <c:tx>
            <c:strRef>
              <c:f>[AnnualbyProvince.xls]Sheet1!$C$2</c:f>
              <c:strCache>
                <c:ptCount val="1"/>
                <c:pt idx="0">
                  <c:v>Xinjiang</c:v>
                </c:pt>
              </c:strCache>
            </c:strRef>
          </c:tx>
          <c:marker>
            <c:symbol val="none"/>
          </c:marker>
          <c:cat>
            <c:numRef>
              <c:f>[AnnualbyProvince.xls]Sheet1!$A$3:$A$12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[AnnualbyProvince.xls]Sheet1!$C$3:$C$12</c:f>
              <c:numCache>
                <c:formatCode>General</c:formatCode>
                <c:ptCount val="10"/>
                <c:pt idx="0">
                  <c:v>15.79</c:v>
                </c:pt>
                <c:pt idx="1">
                  <c:v>16.79</c:v>
                </c:pt>
                <c:pt idx="2">
                  <c:v>16.05</c:v>
                </c:pt>
                <c:pt idx="3">
                  <c:v>15.99</c:v>
                </c:pt>
                <c:pt idx="4">
                  <c:v>15.99</c:v>
                </c:pt>
                <c:pt idx="5">
                  <c:v>14.99</c:v>
                </c:pt>
                <c:pt idx="6">
                  <c:v>15.32</c:v>
                </c:pt>
                <c:pt idx="7">
                  <c:v>15.84</c:v>
                </c:pt>
                <c:pt idx="8">
                  <c:v>16.439999999999998</c:v>
                </c:pt>
                <c:pt idx="9">
                  <c:v>15.59</c:v>
                </c:pt>
              </c:numCache>
            </c:numRef>
          </c:val>
        </c:ser>
        <c:dLbls/>
        <c:marker val="1"/>
        <c:axId val="64762240"/>
        <c:axId val="64763776"/>
      </c:lineChart>
      <c:catAx>
        <c:axId val="64762240"/>
        <c:scaling>
          <c:orientation val="minMax"/>
        </c:scaling>
        <c:axPos val="b"/>
        <c:numFmt formatCode="General" sourceLinked="1"/>
        <c:majorTickMark val="none"/>
        <c:tickLblPos val="nextTo"/>
        <c:crossAx val="64763776"/>
        <c:crosses val="autoZero"/>
        <c:auto val="1"/>
        <c:lblAlgn val="ctr"/>
        <c:lblOffset val="100"/>
      </c:catAx>
      <c:valAx>
        <c:axId val="6476377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64762240"/>
        <c:crosses val="autoZero"/>
        <c:crossBetween val="between"/>
      </c:valAx>
    </c:plotArea>
    <c:legend>
      <c:legendPos val="b"/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54CDC3-F7B4-4F9C-B700-13D9AC493340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FB4C07-5B7F-4D31-90AF-5846BB2C9F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3650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B4C07-5B7F-4D31-90AF-5846BB2C9FD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053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6E06-2DCA-480D-9C90-215B41C03FE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93E3-5A86-4171-9FEB-1B234D0212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8064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6E06-2DCA-480D-9C90-215B41C03FE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93E3-5A86-4171-9FEB-1B234D0212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2912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6E06-2DCA-480D-9C90-215B41C03FE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93E3-5A86-4171-9FEB-1B234D0212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4861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6E06-2DCA-480D-9C90-215B41C03FE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93E3-5A86-4171-9FEB-1B234D0212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9327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6E06-2DCA-480D-9C90-215B41C03FE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93E3-5A86-4171-9FEB-1B234D0212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0693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6E06-2DCA-480D-9C90-215B41C03FE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93E3-5A86-4171-9FEB-1B234D0212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9947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6E06-2DCA-480D-9C90-215B41C03FE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93E3-5A86-4171-9FEB-1B234D0212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627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6E06-2DCA-480D-9C90-215B41C03FE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93E3-5A86-4171-9FEB-1B234D0212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2558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6E06-2DCA-480D-9C90-215B41C03FE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93E3-5A86-4171-9FEB-1B234D0212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738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6E06-2DCA-480D-9C90-215B41C03FE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93E3-5A86-4171-9FEB-1B234D0212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591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6E06-2DCA-480D-9C90-215B41C03FE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93E3-5A86-4171-9FEB-1B234D0212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254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56E06-2DCA-480D-9C90-215B41C03FE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B93E3-5A86-4171-9FEB-1B234D0212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4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21162"/>
          </a:xfrm>
        </p:spPr>
        <p:txBody>
          <a:bodyPr>
            <a:normAutofit/>
          </a:bodyPr>
          <a:lstStyle/>
          <a:p>
            <a:r>
              <a:rPr lang="en-US" dirty="0"/>
              <a:t>China-Pakistan Economic Corridor(CPEC)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744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41000018"/>
              </p:ext>
            </p:extLst>
          </p:nvPr>
        </p:nvGraphicFramePr>
        <p:xfrm>
          <a:off x="1142998" y="304801"/>
          <a:ext cx="6705603" cy="21111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7103"/>
                <a:gridCol w="1202125"/>
                <a:gridCol w="1202125"/>
                <a:gridCol w="1202125"/>
                <a:gridCol w="1202125"/>
              </a:tblGrid>
              <a:tr h="29657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PERCENTAGE OF CHILDREN AGED 12-23 MONTHS THAT HAVE BEEN IMMUNISED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0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Routs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2004-05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2008-09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2012-13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Poorest on the basis of average of 2013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083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Eastern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46.55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38.83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43.00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Western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579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Central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40.80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38.00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39.91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79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Western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43.00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35.45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38.64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44691210"/>
              </p:ext>
            </p:extLst>
          </p:nvPr>
        </p:nvGraphicFramePr>
        <p:xfrm>
          <a:off x="1066800" y="2667000"/>
          <a:ext cx="67056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3857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7586792"/>
              </p:ext>
            </p:extLst>
          </p:nvPr>
        </p:nvGraphicFramePr>
        <p:xfrm>
          <a:off x="1066800" y="381000"/>
          <a:ext cx="7315199" cy="21824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5852"/>
                <a:gridCol w="1207668"/>
                <a:gridCol w="1207668"/>
                <a:gridCol w="1207668"/>
                <a:gridCol w="1786343"/>
              </a:tblGrid>
              <a:tr h="38702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Children Under 5 Suffering From Diarrhea In Past 30 Days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38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Routs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2004-05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2008-09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2012-13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Poorest on the basis of average of 2013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45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Eastern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19.55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8.75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10.92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Central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84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Central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18.60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7.27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84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Western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17.40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6.55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11.45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33284850"/>
              </p:ext>
            </p:extLst>
          </p:nvPr>
        </p:nvGraphicFramePr>
        <p:xfrm>
          <a:off x="1066800" y="2819400"/>
          <a:ext cx="7239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75938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50776111"/>
              </p:ext>
            </p:extLst>
          </p:nvPr>
        </p:nvGraphicFramePr>
        <p:xfrm>
          <a:off x="838200" y="304800"/>
          <a:ext cx="7315199" cy="20485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9567"/>
                <a:gridCol w="1311408"/>
                <a:gridCol w="1311408"/>
                <a:gridCol w="1311408"/>
                <a:gridCol w="1311408"/>
              </a:tblGrid>
              <a:tr h="34157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Percent Distribution Of Households </a:t>
                      </a:r>
                      <a:r>
                        <a:rPr lang="en-US" sz="1400" b="1" u="none" strike="noStrike" dirty="0" smtClean="0">
                          <a:effectLst/>
                        </a:rPr>
                        <a:t>Toilet Facilities (Having </a:t>
                      </a:r>
                      <a:r>
                        <a:rPr lang="en-US" sz="1400" b="1" u="none" strike="noStrike" dirty="0">
                          <a:effectLst/>
                        </a:rPr>
                        <a:t>Flush </a:t>
                      </a:r>
                      <a:r>
                        <a:rPr lang="en-US" sz="1400" b="1" u="none" strike="noStrike" dirty="0" smtClean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94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Routs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2004-05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2008-09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2012-13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Poorest on the basis of average of 2013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817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Eastern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45.55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45.58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49.92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Western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892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Central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41.40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42.45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48.73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92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Western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42.90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43.82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47.27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16557544"/>
              </p:ext>
            </p:extLst>
          </p:nvPr>
        </p:nvGraphicFramePr>
        <p:xfrm>
          <a:off x="914400" y="2590800"/>
          <a:ext cx="73914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5709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55715608"/>
              </p:ext>
            </p:extLst>
          </p:nvPr>
        </p:nvGraphicFramePr>
        <p:xfrm>
          <a:off x="533401" y="228600"/>
          <a:ext cx="8001000" cy="2209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3605"/>
                <a:gridCol w="1339312"/>
                <a:gridCol w="1339312"/>
                <a:gridCol w="1339312"/>
                <a:gridCol w="1869459"/>
              </a:tblGrid>
              <a:tr h="35762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Percentage Distribution Of Household By Source Of Drinking Water -Access to Water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74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Routs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2004-05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2008-09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2012-13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Poorest on the basis of average of 2013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94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Eastern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76.00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73.00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Western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Central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76.00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74.00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Western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63.00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64.00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66.00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63214727"/>
              </p:ext>
            </p:extLst>
          </p:nvPr>
        </p:nvGraphicFramePr>
        <p:xfrm>
          <a:off x="533400" y="2590800"/>
          <a:ext cx="81534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3026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72723862"/>
              </p:ext>
            </p:extLst>
          </p:nvPr>
        </p:nvGraphicFramePr>
        <p:xfrm>
          <a:off x="1295400" y="1295400"/>
          <a:ext cx="6629399" cy="4038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47800" y="609600"/>
            <a:ext cx="6935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Socio-Economic Profile of Chinese counter Part Region- Xinjiang</a:t>
            </a:r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1676400" y="5638800"/>
            <a:ext cx="4929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Source: National </a:t>
            </a:r>
            <a:r>
              <a:rPr lang="en-US" dirty="0"/>
              <a:t>Bureau of Statistics of China(NBS)</a:t>
            </a:r>
          </a:p>
        </p:txBody>
      </p:sp>
    </p:spTree>
    <p:extLst>
      <p:ext uri="{BB962C8B-B14F-4D97-AF65-F5344CB8AC3E}">
        <p14:creationId xmlns:p14="http://schemas.microsoft.com/office/powerpoint/2010/main" xmlns="" val="249439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53091581"/>
              </p:ext>
            </p:extLst>
          </p:nvPr>
        </p:nvGraphicFramePr>
        <p:xfrm>
          <a:off x="2057400" y="1219200"/>
          <a:ext cx="6248400" cy="3640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676400" y="5638800"/>
            <a:ext cx="4929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Source: National </a:t>
            </a:r>
            <a:r>
              <a:rPr lang="en-US" dirty="0"/>
              <a:t>Bureau of Statistics of China(NBS)</a:t>
            </a:r>
          </a:p>
        </p:txBody>
      </p:sp>
    </p:spTree>
    <p:extLst>
      <p:ext uri="{BB962C8B-B14F-4D97-AF65-F5344CB8AC3E}">
        <p14:creationId xmlns:p14="http://schemas.microsoft.com/office/powerpoint/2010/main" xmlns="" val="165497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86310035"/>
              </p:ext>
            </p:extLst>
          </p:nvPr>
        </p:nvGraphicFramePr>
        <p:xfrm>
          <a:off x="1219200" y="969135"/>
          <a:ext cx="7543800" cy="4462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1676400" y="5638800"/>
            <a:ext cx="4929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Source: National </a:t>
            </a:r>
            <a:r>
              <a:rPr lang="en-US" dirty="0"/>
              <a:t>Bureau of Statistics of China(NBS)</a:t>
            </a:r>
          </a:p>
        </p:txBody>
      </p:sp>
    </p:spTree>
    <p:extLst>
      <p:ext uri="{BB962C8B-B14F-4D97-AF65-F5344CB8AC3E}">
        <p14:creationId xmlns:p14="http://schemas.microsoft.com/office/powerpoint/2010/main" xmlns="" val="299355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Conclusion and Further Research Requirements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478163"/>
              </p:ext>
            </p:extLst>
          </p:nvPr>
        </p:nvGraphicFramePr>
        <p:xfrm>
          <a:off x="762000" y="1828800"/>
          <a:ext cx="7391400" cy="43986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7917"/>
                <a:gridCol w="4178661"/>
                <a:gridCol w="2204822"/>
              </a:tblGrid>
              <a:tr h="519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No.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Summary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Most Deprived Route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1948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Literacy Rate-Population 10 Years And Older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Central Route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7356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NET ENROLMENT RATE AT THE PRIMARY LEVEL (AGE 5-9)- (EXCLUDING KATCHI CLASS)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Central &amp; Western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7356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PERCENTAGE OF CHILDREN AGED 12-23 MONTHS THAT HAVE BEEN IMMUNISED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Western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1948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Children Under 5 Suffering From Diarrhea In Past 30 Days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Central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1948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Percent Distribution Of Households </a:t>
                      </a:r>
                      <a:r>
                        <a:rPr lang="en-US" sz="1400" u="none" strike="noStrike" dirty="0" smtClean="0">
                          <a:effectLst/>
                        </a:rPr>
                        <a:t>Toilet Facilities (Having </a:t>
                      </a:r>
                      <a:r>
                        <a:rPr lang="en-US" sz="1400" u="none" strike="noStrike" dirty="0">
                          <a:effectLst/>
                        </a:rPr>
                        <a:t>Flush </a:t>
                      </a:r>
                      <a:r>
                        <a:rPr lang="en-US" sz="1400" u="none" strike="noStrike" dirty="0" smtClean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Western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7356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Percentage Distribution Of Household By Source Of Drinking Water -Access to Water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Western Route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0651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Cont</a:t>
            </a:r>
            <a:r>
              <a:rPr lang="en-US" dirty="0" smtClean="0"/>
              <a:t>………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9941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For measuring the inclusiveness of the China Pakistan Economics Corridor(CPEC) an Ex-post study of these connected regions is required.</a:t>
            </a:r>
          </a:p>
          <a:p>
            <a:r>
              <a:rPr lang="en-US" dirty="0" smtClean="0"/>
              <a:t>An ex-post study is also required to compare the demographic improvement between Pakistani regions and Chinese regions which are connected with the CPEC route.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752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Cont</a:t>
            </a:r>
            <a:r>
              <a:rPr lang="en-US" dirty="0" smtClean="0"/>
              <a:t>………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9941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For further research I would request to our guest that kindly share the availability  and access of micro-level data (English Version) of following </a:t>
            </a:r>
            <a:r>
              <a:rPr lang="en-US" dirty="0"/>
              <a:t>Chinese </a:t>
            </a:r>
            <a:r>
              <a:rPr lang="en-US" dirty="0" smtClean="0"/>
              <a:t>data sets</a:t>
            </a:r>
          </a:p>
          <a:p>
            <a:r>
              <a:rPr lang="en-US" dirty="0" smtClean="0"/>
              <a:t>Household living standard measurement survey (</a:t>
            </a:r>
            <a:r>
              <a:rPr lang="en-US" dirty="0" err="1" smtClean="0"/>
              <a:t>stata</a:t>
            </a:r>
            <a:r>
              <a:rPr lang="en-US" dirty="0" smtClean="0"/>
              <a:t> or SPSS files)</a:t>
            </a:r>
          </a:p>
          <a:p>
            <a:r>
              <a:rPr lang="en-US" dirty="0" err="1" smtClean="0"/>
              <a:t>Houshold</a:t>
            </a:r>
            <a:r>
              <a:rPr lang="en-US" dirty="0" smtClean="0"/>
              <a:t> Income and expenditure survey</a:t>
            </a:r>
          </a:p>
          <a:p>
            <a:r>
              <a:rPr lang="en-US" dirty="0" err="1" smtClean="0"/>
              <a:t>Labour</a:t>
            </a:r>
            <a:r>
              <a:rPr lang="en-US" dirty="0" smtClean="0"/>
              <a:t> force survey data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060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Fundamentals of Economic </a:t>
            </a:r>
            <a:r>
              <a:rPr lang="en-US" dirty="0" smtClean="0"/>
              <a:t>Growth &amp;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Growth and Development depends on several economic and demographic factors, however among all these are some common indicators</a:t>
            </a:r>
          </a:p>
          <a:p>
            <a:r>
              <a:rPr lang="en-US" dirty="0" smtClean="0"/>
              <a:t>Infrastructure </a:t>
            </a:r>
          </a:p>
          <a:p>
            <a:pPr lvl="1"/>
            <a:r>
              <a:rPr lang="en-US" dirty="0" smtClean="0"/>
              <a:t>Roads Networks</a:t>
            </a:r>
          </a:p>
          <a:p>
            <a:pPr lvl="1"/>
            <a:r>
              <a:rPr lang="en-US" dirty="0" smtClean="0"/>
              <a:t>Communication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Energy</a:t>
            </a:r>
          </a:p>
          <a:p>
            <a:r>
              <a:rPr lang="en-US" dirty="0" smtClean="0"/>
              <a:t>Regional Integration</a:t>
            </a:r>
          </a:p>
          <a:p>
            <a:r>
              <a:rPr lang="en-US" dirty="0" smtClean="0"/>
              <a:t>Innovation and Technological Progress</a:t>
            </a:r>
          </a:p>
        </p:txBody>
      </p:sp>
    </p:spTree>
    <p:extLst>
      <p:ext uri="{BB962C8B-B14F-4D97-AF65-F5344CB8AC3E}">
        <p14:creationId xmlns:p14="http://schemas.microsoft.com/office/powerpoint/2010/main" xmlns="" val="183285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3124200"/>
            <a:ext cx="2362200" cy="6096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dirty="0" smtClean="0"/>
              <a:t>Thanking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225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li\Documents\cpec-wester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81000"/>
            <a:ext cx="9144000" cy="633827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5400" y="5854005"/>
            <a:ext cx="9118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The Eastern Route(Route1)</a:t>
            </a:r>
            <a:r>
              <a:rPr lang="en-US" sz="1200" dirty="0"/>
              <a:t> </a:t>
            </a:r>
            <a:r>
              <a:rPr lang="en-US" sz="1200" dirty="0" smtClean="0">
                <a:sym typeface="Symbol"/>
              </a:rPr>
              <a:t></a:t>
            </a:r>
            <a:r>
              <a:rPr lang="en-US" sz="1200" dirty="0" smtClean="0"/>
              <a:t> </a:t>
            </a:r>
            <a:r>
              <a:rPr lang="en-US" sz="1200" dirty="0"/>
              <a:t>Gwadar-Turbat-Panjgur-Khuzdar2 -</a:t>
            </a:r>
            <a:r>
              <a:rPr lang="en-US" sz="1200" dirty="0" err="1"/>
              <a:t>Ratodero-Kashmore-Rajanpur-Dera</a:t>
            </a:r>
            <a:r>
              <a:rPr lang="en-US" sz="1200" dirty="0"/>
              <a:t> Ghazi Khan-Multan-</a:t>
            </a:r>
            <a:r>
              <a:rPr lang="en-US" sz="1200" dirty="0" err="1"/>
              <a:t>FaisalAbad</a:t>
            </a:r>
            <a:r>
              <a:rPr lang="en-US" sz="1200" dirty="0"/>
              <a:t>- Rawalpindi- </a:t>
            </a:r>
            <a:r>
              <a:rPr lang="en-US" sz="1200" dirty="0" err="1"/>
              <a:t>Hasanabdal</a:t>
            </a:r>
            <a:r>
              <a:rPr lang="en-US" sz="1200" dirty="0"/>
              <a:t>-and onwards. </a:t>
            </a:r>
            <a:endParaRPr lang="en-US" sz="1200" dirty="0" smtClean="0"/>
          </a:p>
          <a:p>
            <a:r>
              <a:rPr lang="en-US" sz="1200" b="1" dirty="0"/>
              <a:t>Central Route(route2): </a:t>
            </a:r>
            <a:r>
              <a:rPr lang="en-US" sz="1200" dirty="0"/>
              <a:t>Gwadar-Turbat-Panjgur-Khuzdar2 -</a:t>
            </a:r>
            <a:r>
              <a:rPr lang="en-US" sz="1200" dirty="0" err="1"/>
              <a:t>Ratodero-Kashmore-Rajanpur-Dera</a:t>
            </a:r>
            <a:r>
              <a:rPr lang="en-US" sz="1200" dirty="0"/>
              <a:t> Ghazi Khan- </a:t>
            </a:r>
            <a:r>
              <a:rPr lang="en-US" sz="1200" dirty="0" err="1"/>
              <a:t>Dera</a:t>
            </a:r>
            <a:r>
              <a:rPr lang="en-US" sz="1200" dirty="0"/>
              <a:t> Ismail Khan-</a:t>
            </a:r>
            <a:r>
              <a:rPr lang="en-US" sz="1200" dirty="0" err="1"/>
              <a:t>Bannu</a:t>
            </a:r>
            <a:r>
              <a:rPr lang="en-US" sz="1200" dirty="0"/>
              <a:t>-</a:t>
            </a:r>
            <a:r>
              <a:rPr lang="en-US" sz="1200" dirty="0" err="1"/>
              <a:t>Kohat</a:t>
            </a:r>
            <a:r>
              <a:rPr lang="en-US" sz="1200" dirty="0"/>
              <a:t>-Peshawar-</a:t>
            </a:r>
            <a:r>
              <a:rPr lang="en-US" sz="1200" dirty="0" err="1"/>
              <a:t>Hasanabdal</a:t>
            </a:r>
            <a:r>
              <a:rPr lang="en-US" sz="1200" dirty="0"/>
              <a:t>-and onwards. </a:t>
            </a:r>
            <a:endParaRPr lang="en-US" sz="1200" dirty="0" smtClean="0"/>
          </a:p>
          <a:p>
            <a:r>
              <a:rPr lang="en-US" sz="1200" b="1" dirty="0"/>
              <a:t>Western-Route (Route1) </a:t>
            </a:r>
            <a:r>
              <a:rPr lang="en-US" sz="1200" dirty="0" err="1"/>
              <a:t>Gwadar</a:t>
            </a:r>
            <a:r>
              <a:rPr lang="en-US" sz="1200" dirty="0"/>
              <a:t>-</a:t>
            </a:r>
            <a:r>
              <a:rPr lang="en-US" sz="1200" dirty="0" err="1"/>
              <a:t>Turbat</a:t>
            </a:r>
            <a:r>
              <a:rPr lang="en-US" sz="1200" dirty="0"/>
              <a:t>-</a:t>
            </a:r>
            <a:r>
              <a:rPr lang="en-US" sz="1200" dirty="0" err="1"/>
              <a:t>Panjgur</a:t>
            </a:r>
            <a:r>
              <a:rPr lang="en-US" sz="1200" dirty="0"/>
              <a:t>-</a:t>
            </a:r>
            <a:r>
              <a:rPr lang="en-US" sz="1200" dirty="0" err="1"/>
              <a:t>Khuzdar</a:t>
            </a:r>
            <a:r>
              <a:rPr lang="en-US" sz="1200" dirty="0"/>
              <a:t>-</a:t>
            </a:r>
            <a:r>
              <a:rPr lang="en-US" sz="1200" dirty="0" err="1"/>
              <a:t>Kalat</a:t>
            </a:r>
            <a:r>
              <a:rPr lang="en-US" sz="1200" dirty="0"/>
              <a:t>-Quetta-</a:t>
            </a:r>
            <a:r>
              <a:rPr lang="en-US" sz="1200" dirty="0" err="1"/>
              <a:t>Zhob</a:t>
            </a:r>
            <a:r>
              <a:rPr lang="en-US" sz="1200" dirty="0"/>
              <a:t>-</a:t>
            </a:r>
            <a:r>
              <a:rPr lang="en-US" sz="1200" dirty="0" err="1"/>
              <a:t>Dera</a:t>
            </a:r>
            <a:r>
              <a:rPr lang="en-US" sz="1200" dirty="0"/>
              <a:t> Ismail </a:t>
            </a:r>
            <a:r>
              <a:rPr lang="en-US" sz="1200" dirty="0" err="1"/>
              <a:t>KhanBannu</a:t>
            </a:r>
            <a:r>
              <a:rPr lang="en-US" sz="1200" dirty="0"/>
              <a:t>-</a:t>
            </a:r>
            <a:r>
              <a:rPr lang="en-US" sz="1200" dirty="0" err="1"/>
              <a:t>Kohat</a:t>
            </a:r>
            <a:r>
              <a:rPr lang="en-US" sz="1200" dirty="0"/>
              <a:t>-Peshawar-</a:t>
            </a:r>
            <a:r>
              <a:rPr lang="en-US" sz="1200" dirty="0" err="1"/>
              <a:t>Hasanabdal</a:t>
            </a:r>
            <a:r>
              <a:rPr lang="en-US" sz="1200" dirty="0"/>
              <a:t>-and onwards.</a:t>
            </a:r>
          </a:p>
          <a:p>
            <a:endParaRPr lang="en-US" sz="12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26468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Socio Economic Profile of </a:t>
            </a:r>
            <a:r>
              <a:rPr lang="en-US" b="1" dirty="0" smtClean="0"/>
              <a:t>CPEC Routes: An Ex-ante Analysis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26134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Ex-ante analysis of C.P.E.C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motive of this presentation is to highlight and answer one of the most debated question regarding the corridor routes.</a:t>
            </a:r>
          </a:p>
          <a:p>
            <a:r>
              <a:rPr lang="en-US" dirty="0" smtClean="0"/>
              <a:t>I tried to find the best route on the basis of most deprived region</a:t>
            </a:r>
          </a:p>
          <a:p>
            <a:r>
              <a:rPr lang="en-US" dirty="0" smtClean="0"/>
              <a:t>Another prime objective of my research is to provide a base-line for measuring the inclusiveness of CPEC.</a:t>
            </a:r>
          </a:p>
        </p:txBody>
      </p:sp>
    </p:spTree>
    <p:extLst>
      <p:ext uri="{BB962C8B-B14F-4D97-AF65-F5344CB8AC3E}">
        <p14:creationId xmlns:p14="http://schemas.microsoft.com/office/powerpoint/2010/main" xmlns="" val="62334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8927" y="609600"/>
            <a:ext cx="8001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Data </a:t>
            </a:r>
            <a:r>
              <a:rPr lang="en-US" sz="2000" b="1" dirty="0" smtClean="0"/>
              <a:t>Description </a:t>
            </a:r>
          </a:p>
          <a:p>
            <a:endParaRPr lang="en-US" sz="2000" dirty="0" smtClean="0"/>
          </a:p>
          <a:p>
            <a:r>
              <a:rPr lang="en-US" sz="1400" b="1" dirty="0" smtClean="0"/>
              <a:t>Literacy </a:t>
            </a:r>
            <a:r>
              <a:rPr lang="en-US" sz="1400" b="1" dirty="0"/>
              <a:t>Rate	</a:t>
            </a:r>
            <a:endParaRPr lang="en-US" sz="1400" b="1" dirty="0" smtClean="0"/>
          </a:p>
          <a:p>
            <a:r>
              <a:rPr lang="en-US" sz="1400" dirty="0" smtClean="0"/>
              <a:t>Population  </a:t>
            </a:r>
            <a:r>
              <a:rPr lang="en-US" sz="1400" dirty="0"/>
              <a:t>aged  10  years  and  older  that  can  read  and  write  with  understanding  in  any language expressed as percentage of total population aged 10 years and older.</a:t>
            </a:r>
          </a:p>
          <a:p>
            <a:pPr lvl="0"/>
            <a:endParaRPr lang="en-US" sz="1400" b="1" dirty="0" smtClean="0"/>
          </a:p>
          <a:p>
            <a:pPr lvl="0"/>
            <a:r>
              <a:rPr lang="en-US" sz="1400" b="1" dirty="0" smtClean="0"/>
              <a:t>Primary </a:t>
            </a:r>
            <a:r>
              <a:rPr lang="en-US" sz="1400" b="1" dirty="0"/>
              <a:t>Net Enrolment </a:t>
            </a:r>
            <a:r>
              <a:rPr lang="en-US" sz="1400" b="1" dirty="0" smtClean="0"/>
              <a:t>Rate</a:t>
            </a:r>
          </a:p>
          <a:p>
            <a:pPr lvl="0"/>
            <a:r>
              <a:rPr lang="en-US" sz="1400" dirty="0" smtClean="0"/>
              <a:t>Number </a:t>
            </a:r>
            <a:r>
              <a:rPr lang="en-US" sz="1400" dirty="0"/>
              <a:t>of children attending primary level (classes 1-5) aged 5-9 years divided by children aged 5-9 years multiplied by 100. </a:t>
            </a:r>
          </a:p>
          <a:p>
            <a:pPr lvl="0"/>
            <a:endParaRPr lang="en-US" sz="1400" b="1" dirty="0" smtClean="0"/>
          </a:p>
          <a:p>
            <a:pPr lvl="0"/>
            <a:r>
              <a:rPr lang="en-US" sz="1400" b="1" dirty="0" smtClean="0"/>
              <a:t>Fully Immunized</a:t>
            </a:r>
          </a:p>
          <a:p>
            <a:pPr lvl="0"/>
            <a:r>
              <a:rPr lang="en-US" sz="1400" dirty="0" smtClean="0"/>
              <a:t>Children </a:t>
            </a:r>
            <a:r>
              <a:rPr lang="en-US" sz="1400" dirty="0"/>
              <a:t>aged 12-23 months who reported having received full immunization who also have an immunization card, expressed as a percentage of all children aged 12-23 months. To be classified  as  fully  immunized  a  child  must  have  received:  ’BCG’,  DPT1,  DPT2,  DPT3, polio1, polio2, polio3 and Measles.</a:t>
            </a:r>
          </a:p>
          <a:p>
            <a:pPr lvl="0"/>
            <a:endParaRPr lang="en-US" sz="1400" b="1" dirty="0" smtClean="0"/>
          </a:p>
          <a:p>
            <a:pPr lvl="0"/>
            <a:r>
              <a:rPr lang="en-US" sz="1400" b="1" dirty="0" smtClean="0"/>
              <a:t>Diarrhea</a:t>
            </a:r>
          </a:p>
          <a:p>
            <a:pPr lvl="0"/>
            <a:r>
              <a:rPr lang="en-US" sz="1400" dirty="0" smtClean="0"/>
              <a:t>Children  </a:t>
            </a:r>
            <a:r>
              <a:rPr lang="en-US" sz="1400" dirty="0"/>
              <a:t>less  than  5  years  who  suffered  from  diarrhea  in  the  last  30  days  expressed  as percentage of all children aged less than 5 years.</a:t>
            </a:r>
          </a:p>
          <a:p>
            <a:pPr lvl="0"/>
            <a:endParaRPr lang="en-US" sz="1400" b="1" dirty="0" smtClean="0"/>
          </a:p>
          <a:p>
            <a:pPr lvl="0"/>
            <a:r>
              <a:rPr lang="en-US" sz="1400" b="1" dirty="0" smtClean="0"/>
              <a:t>Access </a:t>
            </a:r>
            <a:r>
              <a:rPr lang="en-US" sz="1400" b="1" dirty="0"/>
              <a:t>to Improve Water </a:t>
            </a:r>
            <a:endParaRPr lang="en-US" sz="1400" b="1" dirty="0" smtClean="0"/>
          </a:p>
          <a:p>
            <a:pPr lvl="0"/>
            <a:r>
              <a:rPr lang="en-US" sz="1400" dirty="0" smtClean="0"/>
              <a:t>Percentage </a:t>
            </a:r>
            <a:r>
              <a:rPr lang="en-US" sz="1400" dirty="0"/>
              <a:t>of population has access to improve water is the sum of tap water, hand pump and motor pump.</a:t>
            </a:r>
          </a:p>
          <a:p>
            <a:pPr lvl="0"/>
            <a:endParaRPr lang="en-US" sz="1400" b="1" dirty="0" smtClean="0"/>
          </a:p>
          <a:p>
            <a:pPr lvl="0"/>
            <a:r>
              <a:rPr lang="en-US" sz="1400" b="1" dirty="0" smtClean="0"/>
              <a:t>Access </a:t>
            </a:r>
            <a:r>
              <a:rPr lang="en-US" sz="1400" b="1" dirty="0"/>
              <a:t>to sanitation </a:t>
            </a:r>
            <a:endParaRPr lang="en-US" sz="1400" b="1" dirty="0" smtClean="0"/>
          </a:p>
          <a:p>
            <a:pPr lvl="0"/>
            <a:r>
              <a:rPr lang="en-US" sz="1400" dirty="0" smtClean="0"/>
              <a:t>percentage </a:t>
            </a:r>
            <a:r>
              <a:rPr lang="en-US" sz="1400" dirty="0"/>
              <a:t>of population access to sanitation in terms of  toilet (Flush or Non-flush</a:t>
            </a:r>
            <a:r>
              <a:rPr lang="en-US" sz="1400" dirty="0" smtClean="0"/>
              <a:t>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87892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3712092"/>
              </p:ext>
            </p:extLst>
          </p:nvPr>
        </p:nvGraphicFramePr>
        <p:xfrm>
          <a:off x="1447800" y="152401"/>
          <a:ext cx="6477000" cy="6206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1335"/>
                <a:gridCol w="2031660"/>
                <a:gridCol w="1111335"/>
                <a:gridCol w="1111335"/>
                <a:gridCol w="1111335"/>
              </a:tblGrid>
              <a:tr h="41648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Literacy Rate-Population 10 Years And Older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44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District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2004-05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2008-09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2012-13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12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Rawalpindi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12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w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Quetta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12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FaisalAbad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12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WC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Peshawar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12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WEC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Attock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12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WC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Kohat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12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Multan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12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Gwadar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12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WC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Bannu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0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Larkana/Ratodaro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12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WEC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Ketch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12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WEC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Khuzdar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0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Dera Ghazi Khan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12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W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Kalat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197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WC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Dera Ismail Khan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12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Kashmore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NA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12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Rajanpur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12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W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Zhob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12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WEC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Panjgur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08291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0829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Literacy Rate-Population 10 Years And Older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2004-05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2008-09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2012-13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14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Average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Eastern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45.82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52.42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50.50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0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Average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Central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41.70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47.36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44.73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24604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Average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Western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46.20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49.82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46.18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6477000"/>
            <a:ext cx="71688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Pakistan Social and Living standard  Measurement Survey(PSLM 2004-05, 08-09 &amp; 12-13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86589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59895005"/>
              </p:ext>
            </p:extLst>
          </p:nvPr>
        </p:nvGraphicFramePr>
        <p:xfrm>
          <a:off x="533402" y="304801"/>
          <a:ext cx="8153397" cy="2448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0033"/>
                <a:gridCol w="1292693"/>
                <a:gridCol w="1292693"/>
                <a:gridCol w="1292693"/>
                <a:gridCol w="2235285"/>
              </a:tblGrid>
              <a:tr h="22193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Literacy Rate-Population 10 Years And Older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2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Routs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2004-05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2008-09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2012-13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Poorest on the basis of average of 2013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776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Eastern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45.82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52.42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50.50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Central Route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52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Central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41.70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47.36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44.73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2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Western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46.20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49.82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46.18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01728957"/>
              </p:ext>
            </p:extLst>
          </p:nvPr>
        </p:nvGraphicFramePr>
        <p:xfrm>
          <a:off x="533400" y="2819400"/>
          <a:ext cx="81534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97651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80352057"/>
              </p:ext>
            </p:extLst>
          </p:nvPr>
        </p:nvGraphicFramePr>
        <p:xfrm>
          <a:off x="685801" y="381000"/>
          <a:ext cx="7848600" cy="1828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0473"/>
                <a:gridCol w="780459"/>
                <a:gridCol w="1269627"/>
                <a:gridCol w="1154208"/>
                <a:gridCol w="2423833"/>
              </a:tblGrid>
              <a:tr h="350758">
                <a:tc gridSpan="5"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</a:rPr>
                        <a:t>NET ENROLMENT RATE AT THE PRIMARY LEVEL (AGE 5-9)- (EXCLUDING KATCHI CLASS)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685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Routs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2004-05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2008-09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2012-13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Poorest on the basis of average of 2013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547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Eastern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50.91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57.67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54.75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Central &amp; Western Route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78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Central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46.00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53.00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49.00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78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Western Route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48.10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51.64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49.18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81722222"/>
              </p:ext>
            </p:extLst>
          </p:nvPr>
        </p:nvGraphicFramePr>
        <p:xfrm>
          <a:off x="685800" y="2438400"/>
          <a:ext cx="7696200" cy="3912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14948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1752</TotalTime>
  <Words>844</Words>
  <Application>Microsoft Office PowerPoint</Application>
  <PresentationFormat>On-screen Show (4:3)</PresentationFormat>
  <Paragraphs>318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China-Pakistan Economic Corridor(CPEC) </vt:lpstr>
      <vt:lpstr>Fundamentals of Economic Growth &amp; Development</vt:lpstr>
      <vt:lpstr>Slide 3</vt:lpstr>
      <vt:lpstr>Socio Economic Profile of CPEC Routes: An Ex-ante Analysis</vt:lpstr>
      <vt:lpstr>Ex-ante analysis of C.P.E.C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Conclusion and Further Research Requirements</vt:lpstr>
      <vt:lpstr>Cont………</vt:lpstr>
      <vt:lpstr>Cont………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</dc:creator>
  <cp:lastModifiedBy>Ammad</cp:lastModifiedBy>
  <cp:revision>32</cp:revision>
  <dcterms:created xsi:type="dcterms:W3CDTF">2017-06-11T07:03:34Z</dcterms:created>
  <dcterms:modified xsi:type="dcterms:W3CDTF">2017-06-14T04:39:13Z</dcterms:modified>
</cp:coreProperties>
</file>