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795A3D-4031-4E7D-BB2D-FD1191FDBBDA}"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2873894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795A3D-4031-4E7D-BB2D-FD1191FDBBDA}"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4199664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795A3D-4031-4E7D-BB2D-FD1191FDBBDA}"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413972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795A3D-4031-4E7D-BB2D-FD1191FDBBDA}"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878970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795A3D-4031-4E7D-BB2D-FD1191FDBBDA}" type="datetimeFigureOut">
              <a:rPr lang="en-US" smtClean="0"/>
              <a:t>11/14/2016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267302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795A3D-4031-4E7D-BB2D-FD1191FDBBDA}"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2380817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795A3D-4031-4E7D-BB2D-FD1191FDBBDA}" type="datetimeFigureOut">
              <a:rPr lang="en-US" smtClean="0"/>
              <a:t>11/14/2016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3728388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795A3D-4031-4E7D-BB2D-FD1191FDBBDA}" type="datetimeFigureOut">
              <a:rPr lang="en-US" smtClean="0"/>
              <a:t>11/14/2016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2115490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795A3D-4031-4E7D-BB2D-FD1191FDBBDA}" type="datetimeFigureOut">
              <a:rPr lang="en-US" smtClean="0"/>
              <a:t>11/14/2016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57290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795A3D-4031-4E7D-BB2D-FD1191FDBBDA}"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1008217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795A3D-4031-4E7D-BB2D-FD1191FDBBDA}" type="datetimeFigureOut">
              <a:rPr lang="en-US" smtClean="0"/>
              <a:t>11/14/2016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BE4C87-1DC4-436C-8A1C-96CA113B9824}" type="slidenum">
              <a:rPr lang="en-US" smtClean="0"/>
              <a:t>‹#›</a:t>
            </a:fld>
            <a:endParaRPr lang="en-US"/>
          </a:p>
        </p:txBody>
      </p:sp>
    </p:spTree>
    <p:extLst>
      <p:ext uri="{BB962C8B-B14F-4D97-AF65-F5344CB8AC3E}">
        <p14:creationId xmlns:p14="http://schemas.microsoft.com/office/powerpoint/2010/main" val="886875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795A3D-4031-4E7D-BB2D-FD1191FDBBDA}" type="datetimeFigureOut">
              <a:rPr lang="en-US" smtClean="0"/>
              <a:t>11/14/2016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E4C87-1DC4-436C-8A1C-96CA113B9824}" type="slidenum">
              <a:rPr lang="en-US" smtClean="0"/>
              <a:t>‹#›</a:t>
            </a:fld>
            <a:endParaRPr lang="en-US"/>
          </a:p>
        </p:txBody>
      </p:sp>
    </p:spTree>
    <p:extLst>
      <p:ext uri="{BB962C8B-B14F-4D97-AF65-F5344CB8AC3E}">
        <p14:creationId xmlns:p14="http://schemas.microsoft.com/office/powerpoint/2010/main" val="8934470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1"/>
            <a:ext cx="7772400" cy="1219199"/>
          </a:xfrm>
        </p:spPr>
        <p:txBody>
          <a:bodyPr>
            <a:normAutofit/>
          </a:bodyPr>
          <a:lstStyle/>
          <a:p>
            <a:r>
              <a:rPr lang="it-IT" sz="3200" b="1" dirty="0" smtClean="0">
                <a:latin typeface="Times New Roman" panose="02020603050405020304" pitchFamily="18" charset="0"/>
                <a:cs typeface="Times New Roman" panose="02020603050405020304" pitchFamily="18" charset="0"/>
              </a:rPr>
              <a:t>Dictatorship, Patronage and Public Good Provision</a:t>
            </a:r>
            <a:endParaRPr lang="en-US" sz="32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3886200"/>
            <a:ext cx="6400800" cy="2514600"/>
          </a:xfrm>
        </p:spPr>
        <p:txBody>
          <a:bodyPr>
            <a:noAutofit/>
          </a:bodyPr>
          <a:lstStyle/>
          <a:p>
            <a:r>
              <a:rPr lang="it-IT" sz="2800" dirty="0" smtClean="0">
                <a:latin typeface="Times New Roman" panose="02020603050405020304" pitchFamily="18" charset="0"/>
                <a:cs typeface="Times New Roman" panose="02020603050405020304" pitchFamily="18" charset="0"/>
              </a:rPr>
              <a:t>Karim Khan, PIDE, Islamabad</a:t>
            </a:r>
          </a:p>
          <a:p>
            <a:r>
              <a:rPr lang="it-IT" sz="2800" dirty="0" smtClean="0">
                <a:latin typeface="Times New Roman" panose="02020603050405020304" pitchFamily="18" charset="0"/>
                <a:cs typeface="Times New Roman" panose="02020603050405020304" pitchFamily="18" charset="0"/>
              </a:rPr>
              <a:t>and</a:t>
            </a:r>
          </a:p>
          <a:p>
            <a:r>
              <a:rPr lang="it-IT" sz="2800" dirty="0" smtClean="0">
                <a:latin typeface="Times New Roman" panose="02020603050405020304" pitchFamily="18" charset="0"/>
                <a:cs typeface="Times New Roman" panose="02020603050405020304" pitchFamily="18" charset="0"/>
              </a:rPr>
              <a:t>Anwar Shah, Quaid-i-Azam University, Islamabad</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242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5003"/>
            <a:ext cx="8229600" cy="590797"/>
          </a:xfrm>
        </p:spPr>
        <p:txBody>
          <a:bodyPr>
            <a:normAutofit fontScale="90000"/>
          </a:bodyPr>
          <a:lstStyle/>
          <a:p>
            <a:pPr algn="l"/>
            <a:r>
              <a:rPr lang="it-IT" sz="3600" b="1" dirty="0" smtClean="0">
                <a:latin typeface="Times New Roman" panose="02020603050405020304" pitchFamily="18" charset="0"/>
                <a:cs typeface="Times New Roman" panose="02020603050405020304" pitchFamily="18" charset="0"/>
              </a:rPr>
              <a:t>Introduction</a:t>
            </a:r>
            <a:endParaRPr lang="en-US" sz="3600" b="1" dirty="0"/>
          </a:p>
        </p:txBody>
      </p:sp>
      <p:sp>
        <p:nvSpPr>
          <p:cNvPr id="3" name="Content Placeholder 2"/>
          <p:cNvSpPr>
            <a:spLocks noGrp="1"/>
          </p:cNvSpPr>
          <p:nvPr>
            <p:ph idx="1"/>
          </p:nvPr>
        </p:nvSpPr>
        <p:spPr>
          <a:xfrm>
            <a:off x="457200" y="685800"/>
            <a:ext cx="8534400" cy="5867400"/>
          </a:xfrm>
        </p:spPr>
        <p:txBody>
          <a:bodyPr>
            <a:normAutofit fontScale="62500" lnSpcReduction="20000"/>
          </a:bodyPr>
          <a:lstStyle/>
          <a:p>
            <a:pPr algn="just"/>
            <a:r>
              <a:rPr lang="it-IT" dirty="0" smtClean="0">
                <a:latin typeface="Times New Roman" panose="02020603050405020304" pitchFamily="18" charset="0"/>
                <a:cs typeface="Times New Roman" panose="02020603050405020304" pitchFamily="18" charset="0"/>
              </a:rPr>
              <a:t>Dictatorship has been taking dfferent shapes and is experienced by almost all of the existent civilization. </a:t>
            </a:r>
            <a:endParaRPr lang="it-IT" dirty="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Dominant Coalition in Dictatorship with regulated economic competition and Rents</a:t>
            </a:r>
          </a:p>
          <a:p>
            <a:pPr algn="just"/>
            <a:r>
              <a:rPr lang="it-IT" dirty="0" smtClean="0">
                <a:latin typeface="Times New Roman" panose="02020603050405020304" pitchFamily="18" charset="0"/>
                <a:cs typeface="Times New Roman" panose="02020603050405020304" pitchFamily="18" charset="0"/>
              </a:rPr>
              <a:t>Persistence despite Undesirability, 68% of the world’s countries with non-democratic regimes during the last half of the </a:t>
            </a:r>
            <a:r>
              <a:rPr lang="en-US" dirty="0" smtClean="0">
                <a:latin typeface="Times New Roman" panose="02020603050405020304" pitchFamily="18" charset="0"/>
                <a:cs typeface="Times New Roman" panose="02020603050405020304" pitchFamily="18" charset="0"/>
              </a:rPr>
              <a:t>20th century (Deacon, 2009)</a:t>
            </a:r>
            <a:r>
              <a:rPr lang="it-IT" dirty="0">
                <a:latin typeface="Times New Roman" panose="02020603050405020304" pitchFamily="18" charset="0"/>
                <a:cs typeface="Times New Roman" panose="02020603050405020304" pitchFamily="18" charset="0"/>
              </a:rPr>
              <a:t>,</a:t>
            </a:r>
            <a:r>
              <a:rPr lang="it-IT"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Three-fourth of the countries in the world have experienced direct military rule since 1945 (Mulligan </a:t>
            </a:r>
            <a:r>
              <a:rPr lang="en-US" dirty="0">
                <a:latin typeface="Times New Roman" panose="02020603050405020304" pitchFamily="18" charset="0"/>
                <a:cs typeface="Times New Roman" panose="02020603050405020304" pitchFamily="18" charset="0"/>
              </a:rPr>
              <a:t>et al. </a:t>
            </a:r>
            <a:r>
              <a:rPr lang="en-US" dirty="0" smtClean="0">
                <a:latin typeface="Times New Roman" panose="02020603050405020304" pitchFamily="18" charset="0"/>
                <a:cs typeface="Times New Roman" panose="02020603050405020304" pitchFamily="18" charset="0"/>
              </a:rPr>
              <a:t>2004).</a:t>
            </a:r>
          </a:p>
          <a:p>
            <a:pPr algn="just"/>
            <a:r>
              <a:rPr lang="it-IT" dirty="0" smtClean="0">
                <a:latin typeface="Times New Roman" panose="02020603050405020304" pitchFamily="18" charset="0"/>
                <a:cs typeface="Times New Roman" panose="02020603050405020304" pitchFamily="18" charset="0"/>
              </a:rPr>
              <a:t>Different strategies of different dictators; however, military, violence and patronage are the most important instruments in sustaing the power.</a:t>
            </a:r>
          </a:p>
          <a:p>
            <a:pPr algn="just"/>
            <a:r>
              <a:rPr lang="it-IT" dirty="0" smtClean="0">
                <a:latin typeface="Times New Roman" panose="02020603050405020304" pitchFamily="18" charset="0"/>
                <a:cs typeface="Times New Roman" panose="02020603050405020304" pitchFamily="18" charset="0"/>
              </a:rPr>
              <a:t>Due to higher spending on patronage or targeted transfer, lower is spent on the provision of public goods.</a:t>
            </a:r>
          </a:p>
          <a:p>
            <a:pPr algn="just"/>
            <a:r>
              <a:rPr lang="it-IT" dirty="0" smtClean="0">
                <a:latin typeface="Times New Roman" panose="02020603050405020304" pitchFamily="18" charset="0"/>
                <a:cs typeface="Times New Roman" panose="02020603050405020304" pitchFamily="18" charset="0"/>
              </a:rPr>
              <a:t>Qualitative Evidence—countries with lack of legislature enroll only </a:t>
            </a:r>
            <a:r>
              <a:rPr lang="en-US" dirty="0">
                <a:latin typeface="Times New Roman" panose="02020603050405020304" pitchFamily="18" charset="0"/>
                <a:cs typeface="Times New Roman" panose="02020603050405020304" pitchFamily="18" charset="0"/>
              </a:rPr>
              <a:t>only 20% of their school age populations </a:t>
            </a:r>
            <a:r>
              <a:rPr lang="en-US" dirty="0" smtClean="0">
                <a:latin typeface="Times New Roman" panose="02020603050405020304" pitchFamily="18" charset="0"/>
                <a:cs typeface="Times New Roman" panose="02020603050405020304" pitchFamily="18" charset="0"/>
              </a:rPr>
              <a:t> as compared to 81% in countries with </a:t>
            </a:r>
            <a:r>
              <a:rPr lang="en-US" dirty="0">
                <a:latin typeface="Times New Roman" panose="02020603050405020304" pitchFamily="18" charset="0"/>
                <a:cs typeface="Times New Roman" panose="02020603050405020304" pitchFamily="18" charset="0"/>
              </a:rPr>
              <a:t>effective </a:t>
            </a:r>
            <a:r>
              <a:rPr lang="en-US" dirty="0" smtClean="0">
                <a:latin typeface="Times New Roman" panose="02020603050405020304" pitchFamily="18" charset="0"/>
                <a:cs typeface="Times New Roman" panose="02020603050405020304" pitchFamily="18" charset="0"/>
              </a:rPr>
              <a:t>legislatures (Deacon, 2009)--</a:t>
            </a:r>
            <a:r>
              <a:rPr lang="en-US" dirty="0">
                <a:latin typeface="Times New Roman" panose="02020603050405020304" pitchFamily="18" charset="0"/>
                <a:cs typeface="Times New Roman" panose="02020603050405020304" pitchFamily="18" charset="0"/>
              </a:rPr>
              <a:t>the proportion of children staying in school to the fourth grade fell from 81% to 72% and childhood disease immunization rates fell by more than one-half</a:t>
            </a:r>
            <a:r>
              <a:rPr lang="en-US" dirty="0" smtClean="0">
                <a:latin typeface="Times New Roman" panose="02020603050405020304" pitchFamily="18" charset="0"/>
                <a:cs typeface="Times New Roman" panose="02020603050405020304" pitchFamily="18" charset="0"/>
              </a:rPr>
              <a:t> in Nigeria when the military rule came in 1983 (Deacon and </a:t>
            </a:r>
            <a:r>
              <a:rPr lang="en-US" dirty="0" err="1" smtClean="0">
                <a:latin typeface="Times New Roman" panose="02020603050405020304" pitchFamily="18" charset="0"/>
                <a:cs typeface="Times New Roman" panose="02020603050405020304" pitchFamily="18" charset="0"/>
              </a:rPr>
              <a:t>Saha</a:t>
            </a:r>
            <a:r>
              <a:rPr lang="en-US" dirty="0" smtClean="0">
                <a:latin typeface="Times New Roman" panose="02020603050405020304" pitchFamily="18" charset="0"/>
                <a:cs typeface="Times New Roman" panose="02020603050405020304" pitchFamily="18" charset="0"/>
              </a:rPr>
              <a:t>, 2005).</a:t>
            </a:r>
            <a:endParaRPr lang="it-IT" dirty="0" smtClean="0">
              <a:latin typeface="Times New Roman" panose="02020603050405020304" pitchFamily="18" charset="0"/>
              <a:cs typeface="Times New Roman" panose="02020603050405020304" pitchFamily="18" charset="0"/>
            </a:endParaRPr>
          </a:p>
          <a:p>
            <a:pPr algn="just"/>
            <a:r>
              <a:rPr lang="it-IT" dirty="0" smtClean="0">
                <a:latin typeface="Times New Roman" panose="02020603050405020304" pitchFamily="18" charset="0"/>
                <a:cs typeface="Times New Roman" panose="02020603050405020304" pitchFamily="18" charset="0"/>
              </a:rPr>
              <a:t> We test </a:t>
            </a:r>
            <a:r>
              <a:rPr lang="en-US" dirty="0" smtClean="0">
                <a:latin typeface="Times New Roman" panose="02020603050405020304" pitchFamily="18" charset="0"/>
                <a:cs typeface="Times New Roman" panose="02020603050405020304" pitchFamily="18" charset="0"/>
              </a:rPr>
              <a:t>the hypothesis that dictators rely more on military for political support instead of relying on the wide cross-section of society--Consequently more spending on military as compared to the spending on the provision of public goods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9456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a:bodyPr>
          <a:lstStyle/>
          <a:p>
            <a:pPr algn="l"/>
            <a:r>
              <a:rPr lang="it-IT" sz="3200" b="1" dirty="0" smtClean="0">
                <a:latin typeface="Times New Roman" panose="02020603050405020304" pitchFamily="18" charset="0"/>
                <a:cs typeface="Times New Roman" panose="02020603050405020304" pitchFamily="18" charset="0"/>
              </a:rPr>
              <a:t>Framework of Analysis</a:t>
            </a:r>
            <a:endParaRPr lang="en-US" sz="32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685800"/>
            <a:ext cx="8229600" cy="6095999"/>
          </a:xfrm>
        </p:spPr>
        <p:txBody>
          <a:bodyPr>
            <a:normAutofit fontScale="70000" lnSpcReduction="20000"/>
          </a:bodyPr>
          <a:lstStyle/>
          <a:p>
            <a:pPr algn="just"/>
            <a:r>
              <a:rPr lang="en-US" dirty="0">
                <a:latin typeface="Times New Roman" panose="02020603050405020304" pitchFamily="18" charset="0"/>
                <a:cs typeface="Times New Roman" panose="02020603050405020304" pitchFamily="18" charset="0"/>
              </a:rPr>
              <a:t>Our measure of patronage is military spending which, if our hypothesis was true, should be higher in dictatorships than in democracies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Our measure </a:t>
            </a:r>
            <a:r>
              <a:rPr lang="en-US" dirty="0">
                <a:latin typeface="Times New Roman" panose="02020603050405020304" pitchFamily="18" charset="0"/>
                <a:cs typeface="Times New Roman" panose="02020603050405020304" pitchFamily="18" charset="0"/>
              </a:rPr>
              <a:t>of public good provision is secondary school enrollment rate which, given our hypothesis, should be significantly and negatively affected by the persistence of dictatorships</a:t>
            </a:r>
            <a:r>
              <a:rPr lang="en-US"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In both cases, our major emphasis is on the explanatory power of dictatorship while controlling for a bunch of other possible explanatory variables</a:t>
            </a:r>
            <a:r>
              <a:rPr lang="en-US" dirty="0" smtClean="0">
                <a:latin typeface="Times New Roman" panose="02020603050405020304" pitchFamily="18" charset="0"/>
                <a:cs typeface="Times New Roman" panose="02020603050405020304" pitchFamily="18" charset="0"/>
              </a:rPr>
              <a:t>.</a:t>
            </a:r>
          </a:p>
          <a:p>
            <a:pPr algn="just"/>
            <a:r>
              <a:rPr lang="it-IT" dirty="0" smtClean="0">
                <a:latin typeface="Times New Roman" panose="02020603050405020304" pitchFamily="18" charset="0"/>
                <a:cs typeface="Times New Roman" panose="02020603050405020304" pitchFamily="18" charset="0"/>
              </a:rPr>
              <a:t>Cross-sectional regression which is based on averaged annual data. Three justifications-imbalanced panel, persistence of instituions, endogeneity issue with some of the control variables. </a:t>
            </a:r>
          </a:p>
          <a:p>
            <a:pPr algn="just"/>
            <a:r>
              <a:rPr lang="it-IT" dirty="0" smtClean="0">
                <a:latin typeface="Times New Roman" panose="02020603050405020304" pitchFamily="18" charset="0"/>
                <a:cs typeface="Times New Roman" panose="02020603050405020304" pitchFamily="18" charset="0"/>
              </a:rPr>
              <a:t>Two different measures of dictatorships:</a:t>
            </a:r>
          </a:p>
          <a:p>
            <a:pPr lvl="1" algn="just"/>
            <a:r>
              <a:rPr lang="it-IT" dirty="0" smtClean="0">
                <a:latin typeface="Times New Roman" panose="02020603050405020304" pitchFamily="18" charset="0"/>
                <a:cs typeface="Times New Roman" panose="02020603050405020304" pitchFamily="18" charset="0"/>
              </a:rPr>
              <a:t>polity score which is based on </a:t>
            </a:r>
            <a:r>
              <a:rPr lang="en-US" dirty="0">
                <a:latin typeface="Times New Roman" panose="02020603050405020304" pitchFamily="18" charset="0"/>
                <a:cs typeface="Times New Roman" panose="02020603050405020304" pitchFamily="18" charset="0"/>
              </a:rPr>
              <a:t>Polity </a:t>
            </a:r>
            <a:r>
              <a:rPr lang="en-US" i="1" dirty="0">
                <a:latin typeface="Times New Roman" panose="02020603050405020304" pitchFamily="18" charset="0"/>
                <a:cs typeface="Times New Roman" panose="02020603050405020304" pitchFamily="18" charset="0"/>
              </a:rPr>
              <a:t>IV</a:t>
            </a:r>
            <a:r>
              <a:rPr lang="en-US" dirty="0">
                <a:latin typeface="Times New Roman" panose="02020603050405020304" pitchFamily="18" charset="0"/>
                <a:cs typeface="Times New Roman" panose="02020603050405020304" pitchFamily="18" charset="0"/>
              </a:rPr>
              <a:t> database (Marshall and </a:t>
            </a:r>
            <a:r>
              <a:rPr lang="en-US" dirty="0" err="1">
                <a:latin typeface="Times New Roman" panose="02020603050405020304" pitchFamily="18" charset="0"/>
                <a:cs typeface="Times New Roman" panose="02020603050405020304" pitchFamily="18" charset="0"/>
              </a:rPr>
              <a:t>Jaggers</a:t>
            </a:r>
            <a:r>
              <a:rPr lang="en-US" dirty="0">
                <a:latin typeface="Times New Roman" panose="02020603050405020304" pitchFamily="18" charset="0"/>
                <a:cs typeface="Times New Roman" panose="02020603050405020304" pitchFamily="18" charset="0"/>
              </a:rPr>
              <a:t>, 2000) which rates countries based on the degree of political competition, the openness and competitiveness of executive recruitment, and the extent of legislative and judicial constraints on the chief </a:t>
            </a:r>
            <a:r>
              <a:rPr lang="en-US" dirty="0" smtClean="0">
                <a:latin typeface="Times New Roman" panose="02020603050405020304" pitchFamily="18" charset="0"/>
                <a:cs typeface="Times New Roman" panose="02020603050405020304" pitchFamily="18" charset="0"/>
              </a:rPr>
              <a:t>executive.</a:t>
            </a:r>
          </a:p>
          <a:p>
            <a:pPr lvl="1"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second measure, denoted by dictatorship2, is based on Golder (2005) which measure regime type by a dummy variable where democracy takes a value 0 while dictatorship takes a value of 1. </a:t>
            </a:r>
          </a:p>
        </p:txBody>
      </p:sp>
    </p:spTree>
    <p:extLst>
      <p:ext uri="{BB962C8B-B14F-4D97-AF65-F5344CB8AC3E}">
        <p14:creationId xmlns:p14="http://schemas.microsoft.com/office/powerpoint/2010/main" val="37788243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Autofit/>
          </a:bodyPr>
          <a:lstStyle/>
          <a:p>
            <a:pPr algn="l"/>
            <a:r>
              <a:rPr lang="it-IT" sz="2800" b="1" dirty="0" smtClean="0">
                <a:latin typeface="Times New Roman" panose="02020603050405020304" pitchFamily="18" charset="0"/>
                <a:cs typeface="Times New Roman" panose="02020603050405020304" pitchFamily="18" charset="0"/>
              </a:rPr>
              <a:t>Data and Summary Statistics</a:t>
            </a:r>
            <a:endParaRPr lang="en-US" sz="2800" dirty="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4401" y="482252"/>
            <a:ext cx="7315200" cy="6423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79675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rmAutofit fontScale="90000"/>
          </a:bodyPr>
          <a:lstStyle/>
          <a:p>
            <a:pPr algn="l"/>
            <a:r>
              <a:rPr lang="en-US" sz="2800" b="1" dirty="0" smtClean="0">
                <a:latin typeface="Times New Roman" pitchFamily="18" charset="0"/>
                <a:cs typeface="Times New Roman" pitchFamily="18" charset="0"/>
              </a:rPr>
              <a:t>OLS Results for Secondary School Enrollment Rate</a:t>
            </a:r>
            <a:endParaRPr lang="en-US" sz="2800" b="1" dirty="0">
              <a:latin typeface="Times New Roman" pitchFamily="18" charset="0"/>
              <a:cs typeface="Times New Roman" pitchFamily="18" charset="0"/>
            </a:endParaRPr>
          </a:p>
        </p:txBody>
      </p:sp>
      <p:pic>
        <p:nvPicPr>
          <p:cNvPr id="2061"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21" y="1143001"/>
            <a:ext cx="8884811"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8035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1"/>
            <a:ext cx="8229600" cy="304799"/>
          </a:xfrm>
        </p:spPr>
        <p:txBody>
          <a:bodyPr>
            <a:normAutofit fontScale="90000"/>
          </a:bodyPr>
          <a:lstStyle/>
          <a:p>
            <a:pPr algn="l"/>
            <a:r>
              <a:rPr lang="en-US" sz="2800" b="1" dirty="0" smtClean="0">
                <a:latin typeface="Times New Roman" pitchFamily="18" charset="0"/>
                <a:cs typeface="Times New Roman" pitchFamily="18" charset="0"/>
              </a:rPr>
              <a:t>2SLS Regression for SSE</a:t>
            </a:r>
            <a:endParaRPr lang="en-US" sz="2800" b="1"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1" y="457200"/>
            <a:ext cx="7467600" cy="6344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0725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Autofit/>
          </a:bodyPr>
          <a:lstStyle/>
          <a:p>
            <a:pPr algn="l"/>
            <a:r>
              <a:rPr lang="en-US" sz="2800" b="1" dirty="0">
                <a:latin typeface="Times New Roman" pitchFamily="18" charset="0"/>
                <a:cs typeface="Times New Roman" pitchFamily="18" charset="0"/>
              </a:rPr>
              <a:t>OLS Results for </a:t>
            </a:r>
            <a:r>
              <a:rPr lang="en-US" sz="2800" b="1" dirty="0" smtClean="0">
                <a:latin typeface="Times New Roman" pitchFamily="18" charset="0"/>
                <a:cs typeface="Times New Roman" pitchFamily="18" charset="0"/>
              </a:rPr>
              <a:t>Military Spending</a:t>
            </a:r>
            <a:endParaRPr lang="en-US" sz="2800"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0513" y="914400"/>
            <a:ext cx="8777287"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408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457200"/>
          </a:xfrm>
        </p:spPr>
        <p:txBody>
          <a:bodyPr>
            <a:noAutofit/>
          </a:bodyPr>
          <a:lstStyle/>
          <a:p>
            <a:pPr algn="l"/>
            <a:r>
              <a:rPr lang="en-US" sz="2800" b="1" dirty="0">
                <a:latin typeface="Times New Roman" pitchFamily="18" charset="0"/>
                <a:cs typeface="Times New Roman" pitchFamily="18" charset="0"/>
              </a:rPr>
              <a:t>2SLS Regression for SSE</a:t>
            </a:r>
            <a:endParaRPr lang="en-US" sz="2800"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602822"/>
            <a:ext cx="8229600" cy="6248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2071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04800"/>
          </a:xfrm>
        </p:spPr>
        <p:txBody>
          <a:bodyPr>
            <a:noAutofit/>
          </a:bodyPr>
          <a:lstStyle/>
          <a:p>
            <a:pPr algn="l"/>
            <a:r>
              <a:rPr lang="en-US" sz="2800" b="1" dirty="0" smtClean="0">
                <a:latin typeface="Times New Roman" pitchFamily="18" charset="0"/>
                <a:cs typeface="Times New Roman" pitchFamily="18" charset="0"/>
              </a:rPr>
              <a:t>Conclusion</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762000"/>
            <a:ext cx="8229600" cy="5257800"/>
          </a:xfrm>
        </p:spPr>
        <p:txBody>
          <a:bodyPr>
            <a:normAutofit fontScale="70000" lnSpcReduction="20000"/>
          </a:bodyPr>
          <a:lstStyle/>
          <a:p>
            <a:r>
              <a:rPr lang="en-US" dirty="0" smtClean="0">
                <a:latin typeface="Times New Roman" pitchFamily="18" charset="0"/>
                <a:cs typeface="Times New Roman" pitchFamily="18" charset="0"/>
              </a:rPr>
              <a:t>Motivation from the recent literature on institutions and economic development—absolutist institutions</a:t>
            </a:r>
          </a:p>
          <a:p>
            <a:r>
              <a:rPr lang="en-US" dirty="0">
                <a:latin typeface="Times New Roman" pitchFamily="18" charset="0"/>
                <a:cs typeface="Times New Roman" pitchFamily="18" charset="0"/>
              </a:rPr>
              <a:t>dictatorship has a significant negative effect on the secondary school enrollment rate and a significant positive effect on the military expenditure as percentage of </a:t>
            </a:r>
            <a:r>
              <a:rPr lang="en-US" dirty="0" smtClean="0">
                <a:latin typeface="Times New Roman" pitchFamily="18" charset="0"/>
                <a:cs typeface="Times New Roman" pitchFamily="18" charset="0"/>
              </a:rPr>
              <a:t>GDP</a:t>
            </a:r>
          </a:p>
          <a:p>
            <a:r>
              <a:rPr lang="en-US" dirty="0">
                <a:latin typeface="Times New Roman" pitchFamily="18" charset="0"/>
                <a:cs typeface="Times New Roman" pitchFamily="18" charset="0"/>
              </a:rPr>
              <a:t>we conclude that dictators tend to rely more on military for political support instead of relying on the wide cross-section of the society</a:t>
            </a:r>
            <a:r>
              <a:rPr lang="en-US" dirty="0" smtClean="0">
                <a:latin typeface="Times New Roman" pitchFamily="18" charset="0"/>
                <a:cs typeface="Times New Roman" pitchFamily="18" charset="0"/>
              </a:rPr>
              <a:t>.</a:t>
            </a:r>
          </a:p>
          <a:p>
            <a:r>
              <a:rPr lang="en-US" dirty="0">
                <a:latin typeface="Times New Roman" pitchFamily="18" charset="0"/>
                <a:cs typeface="Times New Roman" pitchFamily="18" charset="0"/>
              </a:rPr>
              <a:t>M</a:t>
            </a:r>
            <a:r>
              <a:rPr lang="en-US" dirty="0" smtClean="0">
                <a:latin typeface="Times New Roman" pitchFamily="18" charset="0"/>
                <a:cs typeface="Times New Roman" pitchFamily="18" charset="0"/>
              </a:rPr>
              <a:t>ore </a:t>
            </a:r>
            <a:r>
              <a:rPr lang="en-US" dirty="0">
                <a:latin typeface="Times New Roman" pitchFamily="18" charset="0"/>
                <a:cs typeface="Times New Roman" pitchFamily="18" charset="0"/>
              </a:rPr>
              <a:t>future research is needed to draw some general propositions for policy recommendations regarding institutional reforms in the third world countries.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We have </a:t>
            </a:r>
            <a:r>
              <a:rPr lang="en-US" dirty="0">
                <a:latin typeface="Times New Roman" pitchFamily="18" charset="0"/>
                <a:cs typeface="Times New Roman" pitchFamily="18" charset="0"/>
              </a:rPr>
              <a:t>taken a very narrow approach by indexing the dictators’ behavior towards patronage with military expenditure. Future work may develop an index for patronage that can capture the effects of targeted transfers both to the private interest groups as well as to the state’s privileged groups like military, bureaucracy, and the judiciary</a:t>
            </a:r>
            <a:r>
              <a:rPr lang="en-US">
                <a:latin typeface="Times New Roman" pitchFamily="18" charset="0"/>
                <a:cs typeface="Times New Roman" pitchFamily="18" charset="0"/>
              </a:rPr>
              <a:t>. </a:t>
            </a:r>
            <a:endParaRPr lang="en-US" smtClean="0">
              <a:latin typeface="Times New Roman" pitchFamily="18" charset="0"/>
              <a:cs typeface="Times New Roman" pitchFamily="18" charset="0"/>
            </a:endParaRPr>
          </a:p>
          <a:p>
            <a:r>
              <a:rPr lang="en-US" smtClean="0">
                <a:latin typeface="Times New Roman" pitchFamily="18" charset="0"/>
                <a:cs typeface="Times New Roman" pitchFamily="18" charset="0"/>
              </a:rPr>
              <a:t>In </a:t>
            </a:r>
            <a:r>
              <a:rPr lang="en-US" dirty="0">
                <a:latin typeface="Times New Roman" pitchFamily="18" charset="0"/>
                <a:cs typeface="Times New Roman" pitchFamily="18" charset="0"/>
              </a:rPr>
              <a:t>addition, more econometric analysis is clearly needed in order to understand the exact channels of causation</a:t>
            </a:r>
            <a:r>
              <a:rPr lang="en-US" dirty="0"/>
              <a:t>.  </a:t>
            </a:r>
          </a:p>
          <a:p>
            <a:endParaRPr lang="en-US" dirty="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801022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638</Words>
  <Application>Microsoft Office PowerPoint</Application>
  <PresentationFormat>On-screen Show (4:3)</PresentationFormat>
  <Paragraphs>33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Dictatorship, Patronage and Public Good Provision</vt:lpstr>
      <vt:lpstr>Introduction</vt:lpstr>
      <vt:lpstr>Framework of Analysis</vt:lpstr>
      <vt:lpstr>Data and Summary Statistics</vt:lpstr>
      <vt:lpstr>OLS Results for Secondary School Enrollment Rate</vt:lpstr>
      <vt:lpstr>2SLS Regression for SSE</vt:lpstr>
      <vt:lpstr>OLS Results for Military Spending</vt:lpstr>
      <vt:lpstr>2SLS Regression for SSE</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KK</dc:creator>
  <cp:lastModifiedBy>pide</cp:lastModifiedBy>
  <cp:revision>18</cp:revision>
  <dcterms:created xsi:type="dcterms:W3CDTF">2016-11-10T15:23:49Z</dcterms:created>
  <dcterms:modified xsi:type="dcterms:W3CDTF">2016-11-14T12:55:55Z</dcterms:modified>
</cp:coreProperties>
</file>