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7" r:id="rId2"/>
    <p:sldId id="258" r:id="rId3"/>
    <p:sldId id="259" r:id="rId4"/>
    <p:sldId id="279" r:id="rId5"/>
    <p:sldId id="260" r:id="rId6"/>
    <p:sldId id="261" r:id="rId7"/>
    <p:sldId id="268" r:id="rId8"/>
    <p:sldId id="280" r:id="rId9"/>
    <p:sldId id="275" r:id="rId10"/>
    <p:sldId id="262" r:id="rId11"/>
    <p:sldId id="264" r:id="rId12"/>
    <p:sldId id="266" r:id="rId13"/>
    <p:sldId id="267" r:id="rId14"/>
    <p:sldId id="269" r:id="rId15"/>
    <p:sldId id="270" r:id="rId16"/>
    <p:sldId id="278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21D8D-1AB1-49E8-B682-ABDAEA3B6F6C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962086-9B19-4BB0-8560-0BDEEAB21D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041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Impact of corporate governance on cash holding</a:t>
            </a:r>
            <a:r>
              <a:rPr lang="en-US" baseline="0" dirty="0" smtClean="0"/>
              <a:t>: Evidence from the family and non family business in Pakistan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62086-9B19-4BB0-8560-0BDEEAB21D3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1326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Table 3. T test for mean difference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62086-9B19-4BB0-8560-0BDEEAB21D3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5767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Table 4. Regression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62086-9B19-4BB0-8560-0BDEEAB21D3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5304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Study found that family owned firms hold more cash as compare to non-family business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62086-9B19-4BB0-8560-0BDEEAB21D3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762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Corporate governance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62086-9B19-4BB0-8560-0BDEEAB21D3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3028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Corporate Governance in Pakistan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62086-9B19-4BB0-8560-0BDEEAB21D3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8758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Impact of corporate governance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62086-9B19-4BB0-8560-0BDEEAB21D3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414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Cash holding within the firm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62086-9B19-4BB0-8560-0BDEEAB21D3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357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Corporate governance and cash holding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62086-9B19-4BB0-8560-0BDEEAB21D3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1014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 Family and non-family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62086-9B19-4BB0-8560-0BDEEAB21D3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1611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62086-9B19-4BB0-8560-0BDEEAB21D3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1354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62086-9B19-4BB0-8560-0BDEEAB21D3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10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57FD1-FE58-469E-9F27-8871D583AC52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FD9C863-5C8C-497F-B7CA-71DA4AD184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pli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57FD1-FE58-469E-9F27-8871D583AC52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C863-5C8C-497F-B7CA-71DA4AD184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FD9C863-5C8C-497F-B7CA-71DA4AD184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57FD1-FE58-469E-9F27-8871D583AC52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57FD1-FE58-469E-9F27-8871D583AC52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FD9C863-5C8C-497F-B7CA-71DA4AD184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57FD1-FE58-469E-9F27-8871D583AC52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FD9C863-5C8C-497F-B7CA-71DA4AD184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6D57FD1-FE58-469E-9F27-8871D583AC52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9C863-5C8C-497F-B7CA-71DA4AD184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57FD1-FE58-469E-9F27-8871D583AC52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FD9C863-5C8C-497F-B7CA-71DA4AD184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57FD1-FE58-469E-9F27-8871D583AC52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FD9C863-5C8C-497F-B7CA-71DA4AD184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57FD1-FE58-469E-9F27-8871D583AC52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D9C863-5C8C-497F-B7CA-71DA4AD184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FD9C863-5C8C-497F-B7CA-71DA4AD184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57FD1-FE58-469E-9F27-8871D583AC52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FD9C863-5C8C-497F-B7CA-71DA4AD184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6D57FD1-FE58-469E-9F27-8871D583AC52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spli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6D57FD1-FE58-469E-9F27-8871D583AC52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FD9C863-5C8C-497F-B7CA-71DA4AD184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split/>
  </p:transition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990600"/>
            <a:ext cx="7391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IMPACT OF CORPORATE GOVERNANCE ON CASH HOLDING</a:t>
            </a:r>
            <a:r>
              <a:rPr lang="en-US" sz="2400" b="1" baseline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EVIDENCE FROM THE FAMILY AND NON FAMILY BUSINESS IN PAKISTAN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1524000" y="2667000"/>
            <a:ext cx="5867400" cy="2514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Wajid Alim  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Dr. </a:t>
            </a:r>
            <a:r>
              <a:rPr lang="en-US" sz="2400" dirty="0" err="1" smtClean="0">
                <a:solidFill>
                  <a:schemeClr val="bg1"/>
                </a:solidFill>
              </a:rPr>
              <a:t>SafiUllah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Khan</a:t>
            </a:r>
          </a:p>
          <a:p>
            <a:pPr algn="ctr"/>
            <a:r>
              <a:rPr lang="en-US" sz="2400" dirty="0" err="1" smtClean="0">
                <a:solidFill>
                  <a:schemeClr val="bg1"/>
                </a:solidFill>
              </a:rPr>
              <a:t>Kohat</a:t>
            </a:r>
            <a:r>
              <a:rPr lang="en-US" sz="2400" dirty="0" smtClean="0">
                <a:solidFill>
                  <a:schemeClr val="bg1"/>
                </a:solidFill>
              </a:rPr>
              <a:t> University of Science and Technology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609600"/>
            <a:ext cx="8458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Data was collected for 135 family and non-family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firms listed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Karachi Stock Exchange (KSE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for 2003-2009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D. V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Cash and Cash equivalent </a:t>
            </a:r>
          </a:p>
          <a:p>
            <a:pPr algn="just"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I.V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corporate governance which is measure through</a:t>
            </a:r>
          </a:p>
          <a:p>
            <a:pPr algn="just"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Board size, CEO duality, managerial ownership, institutional ownership, audit quality and  big five ownership</a:t>
            </a:r>
          </a:p>
          <a:p>
            <a:pPr algn="just"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C.V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firm size,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cash flow,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leverage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return on asset 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914400" y="228600"/>
            <a:ext cx="71628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Methodology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304800"/>
            <a:ext cx="7315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Table 1. Descriptive statistics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600202"/>
          <a:ext cx="8229599" cy="4343402"/>
        </p:xfrm>
        <a:graphic>
          <a:graphicData uri="http://schemas.openxmlformats.org/drawingml/2006/table">
            <a:tbl>
              <a:tblPr/>
              <a:tblGrid>
                <a:gridCol w="1651317"/>
                <a:gridCol w="1829006"/>
                <a:gridCol w="1829006"/>
                <a:gridCol w="1647594"/>
                <a:gridCol w="1272676"/>
              </a:tblGrid>
              <a:tr h="3253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Variable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Mean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Std. Deviation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Minimum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Maximum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2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Chold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0.0601376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0.1275027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1.06508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2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Manag Own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0.2852032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0.2764613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0.9669358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5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Institutional shareholder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0.3143226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0.2671652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0.9876792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2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Big5Own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0.6006444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0.2208121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0.9924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2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AudQ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0.5244499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0.4997074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2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Bsize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7.764706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1.347222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2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CEO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0.3752969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0.4844873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2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Size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3.09768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0.6368989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1.021189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5.194963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2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MB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1.191008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0.8183106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-3.561905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12.30348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2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CF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0.2952215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4.405588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-0.8615767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134.7695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2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NWC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-0.0608031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0.6256926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-13.73174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0.7872299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2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LEV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0.6711823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1.100216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0.0139018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29.40154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2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CapExp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0.2611611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4.365478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-4.666667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133.7163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0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ROA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0.0422467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0.1622522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-0.3739964</a:t>
                      </a:r>
                      <a:endParaRPr lang="en-US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3.588611</a:t>
                      </a: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1066800" y="304800"/>
            <a:ext cx="68580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Results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09600" y="1676400"/>
          <a:ext cx="7848600" cy="1523999"/>
        </p:xfrm>
        <a:graphic>
          <a:graphicData uri="http://schemas.openxmlformats.org/drawingml/2006/table">
            <a:tbl>
              <a:tblPr/>
              <a:tblGrid>
                <a:gridCol w="2599566"/>
                <a:gridCol w="1544011"/>
                <a:gridCol w="2071032"/>
                <a:gridCol w="1633991"/>
              </a:tblGrid>
              <a:tr h="5023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Group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Mean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Calibri"/>
                          <a:cs typeface="Times New Roman"/>
                        </a:rPr>
                        <a:t>Std. Err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Calibri"/>
                          <a:cs typeface="Times New Roman"/>
                        </a:rPr>
                        <a:t>Std. Dev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3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non-family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.0178037    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.0038233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.0175205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2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family-Owned Business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.0606572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.0068866    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.1382476     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609600" y="762000"/>
            <a:ext cx="7391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Table 3. T test for mean difference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3581400"/>
            <a:ext cx="7924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table 3 presents the mean value of cash holdings in the family owned companies is (0.0606574) or simply (6%) while in non-family owned companies is (0.0178037) or simply (1%).</a:t>
            </a: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Finding is consistent with the study of Ali et al. (2015) Liu et al. (2015),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81000" y="990598"/>
          <a:ext cx="8305799" cy="4724401"/>
        </p:xfrm>
        <a:graphic>
          <a:graphicData uri="http://schemas.openxmlformats.org/drawingml/2006/table">
            <a:tbl>
              <a:tblPr/>
              <a:tblGrid>
                <a:gridCol w="2420159"/>
                <a:gridCol w="1783138"/>
                <a:gridCol w="1507203"/>
                <a:gridCol w="1105771"/>
                <a:gridCol w="1489528"/>
              </a:tblGrid>
              <a:tr h="3157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Chold  (Dependent .V) 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Coefficient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Std. Err.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P&gt;t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Manage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-0.0745655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0.035523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-2.1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0.037**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Institutional shareholders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-0.0660288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0.047795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-1.38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0.168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Big5own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0.0702041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0.039761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1.77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0.079*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AudQ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0.0461197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0.013792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3.34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0.001***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Bsize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-0.0050632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0.004511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-1.12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0.263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CEO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0.0196339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0.018202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1.08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0.282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Group dummy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0.0451217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0.017021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2.65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0.008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Size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-0.0202896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0.012411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-1.63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0.103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MB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0.0304511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0.014848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2.05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0.041**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CF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0.111119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0.068632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1.62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0.107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Lev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-0.0969177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0.028685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-3.38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0.001***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ROA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0.1559049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0.069648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2.24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0.026**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09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R-squared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0.2337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092">
                <a:tc>
                  <a:txBody>
                    <a:bodyPr/>
                    <a:lstStyle/>
                    <a:p>
                      <a:pPr marL="76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3.76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Prob &gt; F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609600" y="381000"/>
            <a:ext cx="7772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Table 4. Regression model</a:t>
            </a:r>
            <a:endParaRPr lang="en-US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609600"/>
            <a:ext cx="8382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Result indicate that three indicator of CG are significant while three are insignificant.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Audit quality is significant and positively related to cash holding,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Finding is consistent with Kim et al. (2014), Chau et al. (2011).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Big 5 ownership is statistically significant and positive related Result is same to the previous study of Shah et al. (2014)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Managerial own is significant &amp; negatively related to cash holding , finding oppose the study of Vishny et al. (1988),  Lee et al.(2005), Pinquitz et al. (2006)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Board size, institutional shareholder and CEO duality are insignificant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457200"/>
            <a:ext cx="8458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from the control variables, return on asset (0.026) Market to book ratio (0.041) is significant and positively related to corporate cash holdings.</a:t>
            </a: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Leverage is significant which effect cash holding of the firm negatively, </a:t>
            </a: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 rot="10800000" flipV="1">
            <a:off x="1066800" y="304800"/>
            <a:ext cx="68580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Conclusion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304800" y="1143000"/>
            <a:ext cx="8534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Study found that family owned firms hold more cash as compare to non-family business</a:t>
            </a:r>
          </a:p>
          <a:p>
            <a:pPr algn="just"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Support precautionary motives of kynees (1936) and free cash flow theory of Jensen (1986)</a:t>
            </a:r>
          </a:p>
          <a:p>
            <a:pPr algn="just"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Our finding is consistent with the study of Ali et al. (2015) of Liu et al. (2015) Mayer and Rajon, (1998), Pinkowitz, et al. (2006),</a:t>
            </a: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Study also presents that corporate governance affect cash holding of the firm in Pakistan.</a:t>
            </a:r>
          </a:p>
          <a:p>
            <a:pPr algn="just"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Consistent with et al. (2014), and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et al. (2011).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Sulaiman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et al. (2014), Philippe et al. (2006)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miley Face 7"/>
          <p:cNvSpPr/>
          <p:nvPr/>
        </p:nvSpPr>
        <p:spPr>
          <a:xfrm>
            <a:off x="3352800" y="1524000"/>
            <a:ext cx="2590800" cy="2438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Thanks</a:t>
            </a:r>
            <a:endParaRPr lang="en-US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990600"/>
            <a:ext cx="8534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Mechanism through which companies are directed and  control</a:t>
            </a:r>
          </a:p>
          <a:p>
            <a:pPr algn="just">
              <a:buFont typeface="Arial" pitchFamily="34" charset="0"/>
              <a:buChar char="•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Before 2002 corporate governance was less focused</a:t>
            </a: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Shareholder face huge loose in Enron and World com scandal.</a:t>
            </a:r>
          </a:p>
          <a:p>
            <a:pPr algn="just">
              <a:buFont typeface="Arial" pitchFamily="34" charset="0"/>
              <a:buChar char="•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Issue arise in the US house and senate and an act was passed called Sarbanes oxcly Act. 2002.</a:t>
            </a: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066800" y="381000"/>
            <a:ext cx="6858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Corporate Governance;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143000"/>
            <a:ext cx="8534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Corporate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governance code was issued by SECP 2002 for good Governance</a:t>
            </a:r>
          </a:p>
          <a:p>
            <a:pPr algn="just"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Including rights and equitable treatment of shareholder, interest of other stakeholder, role and responsibility of board</a:t>
            </a:r>
          </a:p>
          <a:p>
            <a:pPr algn="just"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Disclosure and transparency, integrity and ethical behavior.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066800" y="381000"/>
            <a:ext cx="68580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Corporate Governance in Pakistan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219200" y="304800"/>
            <a:ext cx="6629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Impact of corporate governance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381000" y="1143000"/>
            <a:ext cx="8458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ffects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various important and vital areas of the firm like firm performance, Yasir et al. (2005), Mansoor et al. (2011), Bolton et al. (2013)</a:t>
            </a: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Firm’s value, Ditmar (2005), Cash holding, Shah (2004), Shourvarzi et al. (2014)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990600"/>
            <a:ext cx="81534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Three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motives for holding cash are Speculative, Precaution and Transaction.</a:t>
            </a:r>
          </a:p>
          <a:p>
            <a:pPr algn="just">
              <a:buFont typeface="Arial" pitchFamily="34" charset="0"/>
              <a:buChar char="•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Pecking order theory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Myers and Majluf (1984)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Theory used in the study is Agency theory of Jensen and Meckling (1976),</a:t>
            </a:r>
          </a:p>
          <a:p>
            <a:pPr algn="just"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agency theory presents the manager/shareholder relation</a:t>
            </a: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066800" y="381000"/>
            <a:ext cx="7086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Cash holding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304800"/>
            <a:ext cx="7162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304800" y="1295400"/>
            <a:ext cx="85344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Family controlled firms  hold more cash which are tunneled , Liu et al. (2015), Xu et al. (2012).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Ru-Chen et al.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2008) shows that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corporate governance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effect positively cash holding of the firm.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Shourvarzi et al. (2014) present positive significant relationship of cash holding exist with corporate governance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/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cash holding  help  but it also hurt the firm as it create agency problem (Porta et al. 2000), George Wang 2010, and Jensen 1986).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457200" y="4572001"/>
            <a:ext cx="80772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n-US" dirty="0" smtClean="0"/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n-US" dirty="0" smtClean="0"/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219200" y="304800"/>
            <a:ext cx="6858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Corporate governance and cash holding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143000"/>
            <a:ext cx="8077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Yasir et al. (2005) Results show that the CG index scores were statistically significant.</a:t>
            </a: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Masood and Shah (2014) find that  three indicators of CG are positively related to cash holding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914400" y="381000"/>
            <a:ext cx="71628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Evidence from Pakistan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381000"/>
            <a:ext cx="8001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Why Family and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non-family</a:t>
            </a: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Most of the business in Pakistan are family owned</a:t>
            </a: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Agency problem (more in non-family)</a:t>
            </a: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Reputation in market</a:t>
            </a: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Transfer to next generation</a:t>
            </a: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Careful investments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914814"/>
      </p:ext>
    </p:extLst>
  </p:cSld>
  <p:clrMapOvr>
    <a:masterClrMapping/>
  </p:clrMapOvr>
  <p:transition spd="slow">
    <p:spli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371600"/>
            <a:ext cx="8534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To examine the cash holding pattern in the family and non-family business in Pakistan.</a:t>
            </a:r>
          </a:p>
          <a:p>
            <a:pPr algn="just"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To examine the impact of corporate governance on cash holding in the family and non-family firms in Pakistan.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990600" y="304800"/>
            <a:ext cx="7086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Objectives of the study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367</TotalTime>
  <Words>1169</Words>
  <Application>Microsoft Office PowerPoint</Application>
  <PresentationFormat>On-screen Show (4:3)</PresentationFormat>
  <Paragraphs>294</Paragraphs>
  <Slides>17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Georgia</vt:lpstr>
      <vt:lpstr>Times New Roman</vt:lpstr>
      <vt:lpstr>Wingdings</vt:lpstr>
      <vt:lpstr>Wingdings 2</vt:lpstr>
      <vt:lpstr>Civic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shahzad</dc:creator>
  <cp:lastModifiedBy>Safi  Ullah</cp:lastModifiedBy>
  <cp:revision>255</cp:revision>
  <dcterms:created xsi:type="dcterms:W3CDTF">2016-10-08T04:16:04Z</dcterms:created>
  <dcterms:modified xsi:type="dcterms:W3CDTF">2016-11-09T10:14:06Z</dcterms:modified>
</cp:coreProperties>
</file>