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0"/>
  </p:notesMasterIdLst>
  <p:sldIdLst>
    <p:sldId id="256" r:id="rId2"/>
    <p:sldId id="274" r:id="rId3"/>
    <p:sldId id="279" r:id="rId4"/>
    <p:sldId id="280" r:id="rId5"/>
    <p:sldId id="281" r:id="rId6"/>
    <p:sldId id="260" r:id="rId7"/>
    <p:sldId id="261" r:id="rId8"/>
    <p:sldId id="262" r:id="rId9"/>
    <p:sldId id="264" r:id="rId10"/>
    <p:sldId id="265" r:id="rId11"/>
    <p:sldId id="278" r:id="rId12"/>
    <p:sldId id="282" r:id="rId13"/>
    <p:sldId id="283" r:id="rId14"/>
    <p:sldId id="276" r:id="rId15"/>
    <p:sldId id="284" r:id="rId16"/>
    <p:sldId id="285" r:id="rId17"/>
    <p:sldId id="293" r:id="rId18"/>
    <p:sldId id="294" r:id="rId19"/>
    <p:sldId id="295" r:id="rId20"/>
    <p:sldId id="296" r:id="rId21"/>
    <p:sldId id="297" r:id="rId22"/>
    <p:sldId id="298" r:id="rId23"/>
    <p:sldId id="286" r:id="rId24"/>
    <p:sldId id="268" r:id="rId25"/>
    <p:sldId id="288" r:id="rId26"/>
    <p:sldId id="290" r:id="rId27"/>
    <p:sldId id="270" r:id="rId28"/>
    <p:sldId id="29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69" autoAdjust="0"/>
  </p:normalViewPr>
  <p:slideViewPr>
    <p:cSldViewPr>
      <p:cViewPr>
        <p:scale>
          <a:sx n="90" d="100"/>
          <a:sy n="90" d="100"/>
        </p:scale>
        <p:origin x="-804" y="3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A4DA45-AD84-4BC7-9560-2CB6242A5370}" type="datetimeFigureOut">
              <a:rPr lang="en-US" smtClean="0"/>
              <a:t>10/21/2016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9F0D54-61C7-44A2-9603-21E6B23D3D4D}" type="slidenum">
              <a:rPr lang="en-US" smtClean="0"/>
              <a:t>‹#›</a:t>
            </a:fld>
            <a:endParaRPr lang="en-US"/>
          </a:p>
        </p:txBody>
      </p:sp>
    </p:spTree>
    <p:extLst>
      <p:ext uri="{BB962C8B-B14F-4D97-AF65-F5344CB8AC3E}">
        <p14:creationId xmlns:p14="http://schemas.microsoft.com/office/powerpoint/2010/main" val="569726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21330E-9E7E-4158-81F1-4B789DCE489B}"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1990870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1330E-9E7E-4158-81F1-4B789DCE489B}"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191289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1330E-9E7E-4158-81F1-4B789DCE489B}"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58866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1330E-9E7E-4158-81F1-4B789DCE489B}"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291331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1330E-9E7E-4158-81F1-4B789DCE489B}"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1867579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21330E-9E7E-4158-81F1-4B789DCE489B}"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119968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21330E-9E7E-4158-81F1-4B789DCE489B}"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2769903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21330E-9E7E-4158-81F1-4B789DCE489B}"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2025032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1330E-9E7E-4158-81F1-4B789DCE489B}"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105443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1330E-9E7E-4158-81F1-4B789DCE489B}"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258207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1330E-9E7E-4158-81F1-4B789DCE489B}"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6BFC9-1313-45AE-A16F-EA5AAE79F2C0}" type="slidenum">
              <a:rPr lang="en-US" smtClean="0"/>
              <a:t>‹#›</a:t>
            </a:fld>
            <a:endParaRPr lang="en-US"/>
          </a:p>
        </p:txBody>
      </p:sp>
    </p:spTree>
    <p:extLst>
      <p:ext uri="{BB962C8B-B14F-4D97-AF65-F5344CB8AC3E}">
        <p14:creationId xmlns:p14="http://schemas.microsoft.com/office/powerpoint/2010/main" val="2818574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1330E-9E7E-4158-81F1-4B789DCE489B}" type="datetimeFigureOut">
              <a:rPr lang="en-US" smtClean="0"/>
              <a:t>10/21/2016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6BFC9-1313-45AE-A16F-EA5AAE79F2C0}" type="slidenum">
              <a:rPr lang="en-US" smtClean="0"/>
              <a:t>‹#›</a:t>
            </a:fld>
            <a:endParaRPr lang="en-US"/>
          </a:p>
        </p:txBody>
      </p:sp>
    </p:spTree>
    <p:extLst>
      <p:ext uri="{BB962C8B-B14F-4D97-AF65-F5344CB8AC3E}">
        <p14:creationId xmlns:p14="http://schemas.microsoft.com/office/powerpoint/2010/main" val="1405546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4648200"/>
          </a:xfrm>
        </p:spPr>
        <p:txBody>
          <a:bodyPr>
            <a:normAutofit fontScale="90000"/>
          </a:bodyPr>
          <a:lstStyle/>
          <a:p>
            <a:r>
              <a:rPr lang="en-US" sz="3600" b="1" dirty="0">
                <a:latin typeface="Times New Roman" pitchFamily="18" charset="0"/>
                <a:cs typeface="Times New Roman" pitchFamily="18" charset="0"/>
              </a:rPr>
              <a:t>RELATIONSHIP BETWEEN ORGANIZATIONAL </a:t>
            </a:r>
            <a:r>
              <a:rPr lang="en-US" sz="3600" b="1" dirty="0" smtClean="0">
                <a:latin typeface="Times New Roman" pitchFamily="18" charset="0"/>
                <a:cs typeface="Times New Roman" pitchFamily="18" charset="0"/>
              </a:rPr>
              <a:t>SILENCE(OS)</a:t>
            </a:r>
            <a:r>
              <a:rPr lang="en-US" sz="3600" b="1" dirty="0">
                <a:latin typeface="Times New Roman" pitchFamily="18" charset="0"/>
                <a:cs typeface="Times New Roman" pitchFamily="18" charset="0"/>
              </a:rPr>
              <a:t> </a:t>
            </a:r>
            <a:r>
              <a:rPr lang="en-US" sz="3600" b="1" dirty="0" smtClean="0">
                <a:latin typeface="Times New Roman" pitchFamily="18" charset="0"/>
                <a:cs typeface="Times New Roman" pitchFamily="18" charset="0"/>
              </a:rPr>
              <a:t>AND ORGANIZATIONAL </a:t>
            </a:r>
            <a:r>
              <a:rPr lang="en-US" sz="3600" b="1" dirty="0">
                <a:latin typeface="Times New Roman" pitchFamily="18" charset="0"/>
                <a:cs typeface="Times New Roman" pitchFamily="18" charset="0"/>
              </a:rPr>
              <a:t>CITIZENSHIP </a:t>
            </a:r>
            <a:r>
              <a:rPr lang="en-US" sz="3600" b="1" dirty="0" smtClean="0">
                <a:latin typeface="Times New Roman" pitchFamily="18" charset="0"/>
                <a:cs typeface="Times New Roman" pitchFamily="18" charset="0"/>
              </a:rPr>
              <a:t>BEHAVIOR(OCB): </a:t>
            </a:r>
            <a:r>
              <a:rPr lang="en-US" sz="3600" b="1" dirty="0">
                <a:latin typeface="Times New Roman" pitchFamily="18" charset="0"/>
                <a:cs typeface="Times New Roman" pitchFamily="18" charset="0"/>
              </a:rPr>
              <a:t>THE MEDIATING ROLE OF ORGANIZATIONAL </a:t>
            </a:r>
            <a:r>
              <a:rPr lang="en-US" sz="3600" b="1" dirty="0" smtClean="0">
                <a:latin typeface="Times New Roman" pitchFamily="18" charset="0"/>
                <a:cs typeface="Times New Roman" pitchFamily="18" charset="0"/>
              </a:rPr>
              <a:t>COMMITMENT(OC)</a:t>
            </a:r>
            <a:br>
              <a:rPr lang="en-US" sz="3600" b="1" dirty="0" smtClean="0">
                <a:latin typeface="Times New Roman" pitchFamily="18" charset="0"/>
                <a:cs typeface="Times New Roman" pitchFamily="18" charset="0"/>
              </a:rPr>
            </a:br>
            <a:r>
              <a:rPr lang="en-US" sz="3200" dirty="0"/>
              <a:t/>
            </a:r>
            <a:br>
              <a:rPr lang="en-US" sz="3200" dirty="0"/>
            </a:br>
            <a:r>
              <a:rPr lang="en-US" b="1" dirty="0"/>
              <a:t/>
            </a:r>
            <a:br>
              <a:rPr lang="en-US" b="1" dirty="0"/>
            </a:br>
            <a:endParaRPr lang="en-US" dirty="0"/>
          </a:p>
        </p:txBody>
      </p:sp>
      <p:sp>
        <p:nvSpPr>
          <p:cNvPr id="3" name="Subtitle 2"/>
          <p:cNvSpPr>
            <a:spLocks noGrp="1"/>
          </p:cNvSpPr>
          <p:nvPr>
            <p:ph type="subTitle" idx="1"/>
          </p:nvPr>
        </p:nvSpPr>
        <p:spPr>
          <a:xfrm>
            <a:off x="457200" y="3200400"/>
            <a:ext cx="8001000" cy="2133600"/>
          </a:xfrm>
        </p:spPr>
        <p:txBody>
          <a:bodyPr>
            <a:normAutofit/>
          </a:bodyPr>
          <a:lstStyle/>
          <a:p>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Naqib</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Ullah</a:t>
            </a:r>
            <a:r>
              <a:rPr lang="en-US" b="1" dirty="0" smtClean="0">
                <a:latin typeface="Times New Roman" pitchFamily="18" charset="0"/>
                <a:cs typeface="Times New Roman" pitchFamily="18" charset="0"/>
              </a:rPr>
              <a:t> Khan</a:t>
            </a:r>
          </a:p>
          <a:p>
            <a:r>
              <a:rPr lang="en-US" dirty="0" smtClean="0"/>
              <a:t>                                                                   </a:t>
            </a:r>
            <a:endParaRPr lang="en-US" dirty="0"/>
          </a:p>
        </p:txBody>
      </p:sp>
    </p:spTree>
    <p:extLst>
      <p:ext uri="{BB962C8B-B14F-4D97-AF65-F5344CB8AC3E}">
        <p14:creationId xmlns:p14="http://schemas.microsoft.com/office/powerpoint/2010/main" val="3799659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Research  Methodology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z="2800" dirty="0" smtClean="0">
                <a:latin typeface="Times New Roman" pitchFamily="18" charset="0"/>
                <a:cs typeface="Times New Roman" pitchFamily="18" charset="0"/>
              </a:rPr>
              <a:t>Quantitative descriptive study</a:t>
            </a:r>
          </a:p>
          <a:p>
            <a:r>
              <a:rPr lang="en-US" sz="2800" dirty="0" smtClean="0">
                <a:latin typeface="Times New Roman" pitchFamily="18" charset="0"/>
                <a:cs typeface="Times New Roman" pitchFamily="18" charset="0"/>
              </a:rPr>
              <a:t>Population (Lower level administrative staff of all 19 public sector Higher educational institutions of KP Pakistan)</a:t>
            </a:r>
          </a:p>
          <a:p>
            <a:pPr>
              <a:lnSpc>
                <a:spcPct val="200000"/>
              </a:lnSpc>
            </a:pPr>
            <a:r>
              <a:rPr lang="en-US" sz="2800" dirty="0" smtClean="0">
                <a:latin typeface="Times New Roman" pitchFamily="18" charset="0"/>
                <a:cs typeface="Times New Roman" pitchFamily="18" charset="0"/>
              </a:rPr>
              <a:t>Sample of the Research ( 220 =73% Respondents based on </a:t>
            </a:r>
            <a:r>
              <a:rPr lang="en-US" sz="2800" dirty="0" err="1" smtClean="0">
                <a:latin typeface="Times New Roman" pitchFamily="18" charset="0"/>
                <a:cs typeface="Times New Roman" pitchFamily="18" charset="0"/>
              </a:rPr>
              <a:t>slovins</a:t>
            </a:r>
            <a:r>
              <a:rPr lang="en-US" sz="2800" dirty="0" smtClean="0">
                <a:latin typeface="Times New Roman" pitchFamily="18" charset="0"/>
                <a:cs typeface="Times New Roman" pitchFamily="18" charset="0"/>
              </a:rPr>
              <a:t> formula n=N/1+(</a:t>
            </a:r>
            <a:r>
              <a:rPr lang="en-US" sz="2800" dirty="0" err="1" smtClean="0">
                <a:latin typeface="Times New Roman" pitchFamily="18" charset="0"/>
                <a:cs typeface="Times New Roman" pitchFamily="18" charset="0"/>
              </a:rPr>
              <a:t>N+e</a:t>
            </a:r>
            <a:r>
              <a:rPr lang="en-US" sz="2800" dirty="0" smtClean="0">
                <a:latin typeface="Times New Roman" pitchFamily="18" charset="0"/>
                <a:cs typeface="Times New Roman" pitchFamily="18" charset="0"/>
              </a:rPr>
              <a:t> square) from four universities KUST,USTB,UOP and AUP.</a:t>
            </a:r>
          </a:p>
          <a:p>
            <a:pPr marL="0" indent="0">
              <a:buNone/>
            </a:pPr>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a:t>
            </a:r>
          </a:p>
          <a:p>
            <a:pPr marL="0" indent="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636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Instruments Used</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05400"/>
          </a:xfrm>
        </p:spPr>
        <p:txBody>
          <a:bodyPr>
            <a:normAutofit fontScale="25000" lnSpcReduction="20000"/>
          </a:bodyPr>
          <a:lstStyle/>
          <a:p>
            <a:pPr marL="0" indent="0">
              <a:lnSpc>
                <a:spcPct val="170000"/>
              </a:lnSpc>
              <a:buNone/>
            </a:pPr>
            <a:r>
              <a:rPr lang="en-US" sz="11200" dirty="0" smtClean="0">
                <a:latin typeface="Times New Roman" pitchFamily="18" charset="0"/>
                <a:cs typeface="Times New Roman" pitchFamily="18" charset="0"/>
              </a:rPr>
              <a:t>Already established scales</a:t>
            </a:r>
          </a:p>
          <a:p>
            <a:pPr marL="0" indent="0">
              <a:lnSpc>
                <a:spcPct val="170000"/>
              </a:lnSpc>
              <a:buNone/>
            </a:pPr>
            <a:r>
              <a:rPr lang="en-US" sz="11200" dirty="0" smtClean="0">
                <a:latin typeface="Times New Roman" pitchFamily="18" charset="0"/>
                <a:cs typeface="Times New Roman" pitchFamily="18" charset="0"/>
              </a:rPr>
              <a:t>. </a:t>
            </a:r>
            <a:r>
              <a:rPr lang="en-US" sz="11200" b="1" dirty="0" smtClean="0">
                <a:latin typeface="Times New Roman" pitchFamily="18" charset="0"/>
                <a:cs typeface="Times New Roman" pitchFamily="18" charset="0"/>
              </a:rPr>
              <a:t>OCB Scale</a:t>
            </a:r>
            <a:r>
              <a:rPr lang="en-US" sz="11200" dirty="0" smtClean="0">
                <a:latin typeface="Times New Roman" pitchFamily="18" charset="0"/>
                <a:cs typeface="Times New Roman" pitchFamily="18" charset="0"/>
              </a:rPr>
              <a:t> &gt; OCB measured as a latent construct developed by </a:t>
            </a:r>
            <a:r>
              <a:rPr lang="en-US" sz="11200" dirty="0" err="1" smtClean="0">
                <a:latin typeface="Times New Roman" pitchFamily="18" charset="0"/>
                <a:cs typeface="Times New Roman" pitchFamily="18" charset="0"/>
              </a:rPr>
              <a:t>podsackoff</a:t>
            </a:r>
            <a:r>
              <a:rPr lang="en-US" sz="11200" dirty="0" smtClean="0">
                <a:latin typeface="Times New Roman" pitchFamily="18" charset="0"/>
                <a:cs typeface="Times New Roman" pitchFamily="18" charset="0"/>
              </a:rPr>
              <a:t> et all (1990).</a:t>
            </a:r>
          </a:p>
          <a:p>
            <a:pPr marL="0" indent="0">
              <a:lnSpc>
                <a:spcPct val="170000"/>
              </a:lnSpc>
              <a:buNone/>
            </a:pPr>
            <a:r>
              <a:rPr lang="en-US" sz="11200" dirty="0" smtClean="0">
                <a:latin typeface="Times New Roman" pitchFamily="18" charset="0"/>
                <a:cs typeface="Times New Roman" pitchFamily="18" charset="0"/>
              </a:rPr>
              <a:t>. </a:t>
            </a:r>
            <a:r>
              <a:rPr lang="en-US" sz="11200" b="1" dirty="0" smtClean="0">
                <a:latin typeface="Times New Roman" pitchFamily="18" charset="0"/>
                <a:cs typeface="Times New Roman" pitchFamily="18" charset="0"/>
              </a:rPr>
              <a:t>OS Scale</a:t>
            </a:r>
            <a:r>
              <a:rPr lang="en-US" sz="11200" dirty="0" smtClean="0">
                <a:latin typeface="Times New Roman" pitchFamily="18" charset="0"/>
                <a:cs typeface="Times New Roman" pitchFamily="18" charset="0"/>
              </a:rPr>
              <a:t>&gt; developed by </a:t>
            </a:r>
            <a:r>
              <a:rPr lang="en-US" sz="11200" dirty="0" err="1" smtClean="0">
                <a:latin typeface="Times New Roman" pitchFamily="18" charset="0"/>
                <a:cs typeface="Times New Roman" pitchFamily="18" charset="0"/>
              </a:rPr>
              <a:t>Vandyne</a:t>
            </a:r>
            <a:r>
              <a:rPr lang="en-US" sz="11200" dirty="0" smtClean="0">
                <a:latin typeface="Times New Roman" pitchFamily="18" charset="0"/>
                <a:cs typeface="Times New Roman" pitchFamily="18" charset="0"/>
              </a:rPr>
              <a:t> (2003).</a:t>
            </a:r>
          </a:p>
          <a:p>
            <a:pPr marL="0" indent="0">
              <a:lnSpc>
                <a:spcPct val="170000"/>
              </a:lnSpc>
              <a:buNone/>
            </a:pPr>
            <a:r>
              <a:rPr lang="en-US" sz="11200" dirty="0" smtClean="0">
                <a:latin typeface="Times New Roman" pitchFamily="18" charset="0"/>
                <a:cs typeface="Times New Roman" pitchFamily="18" charset="0"/>
              </a:rPr>
              <a:t>.</a:t>
            </a:r>
            <a:r>
              <a:rPr lang="en-US" sz="11200" b="1" dirty="0" smtClean="0">
                <a:latin typeface="Times New Roman" pitchFamily="18" charset="0"/>
                <a:cs typeface="Times New Roman" pitchFamily="18" charset="0"/>
              </a:rPr>
              <a:t>OC Scale</a:t>
            </a:r>
            <a:r>
              <a:rPr lang="en-US" sz="11200" dirty="0" smtClean="0">
                <a:latin typeface="Times New Roman" pitchFamily="18" charset="0"/>
                <a:cs typeface="Times New Roman" pitchFamily="18" charset="0"/>
              </a:rPr>
              <a:t>&gt; developed by Allen and </a:t>
            </a:r>
            <a:r>
              <a:rPr lang="en-US" sz="11200" dirty="0" err="1" smtClean="0">
                <a:latin typeface="Times New Roman" pitchFamily="18" charset="0"/>
                <a:cs typeface="Times New Roman" pitchFamily="18" charset="0"/>
              </a:rPr>
              <a:t>mayer</a:t>
            </a:r>
            <a:r>
              <a:rPr lang="en-US" sz="11200" dirty="0" smtClean="0">
                <a:latin typeface="Times New Roman" pitchFamily="18" charset="0"/>
                <a:cs typeface="Times New Roman" pitchFamily="18" charset="0"/>
              </a:rPr>
              <a:t> (1991).</a:t>
            </a:r>
            <a:endParaRPr lang="en-US" sz="7200" b="1" dirty="0" smtClean="0"/>
          </a:p>
          <a:p>
            <a:pPr marL="0" indent="0">
              <a:buNone/>
            </a:pPr>
            <a:endParaRPr lang="en-US" dirty="0" smtClean="0"/>
          </a:p>
        </p:txBody>
      </p:sp>
    </p:spTree>
    <p:extLst>
      <p:ext uri="{BB962C8B-B14F-4D97-AF65-F5344CB8AC3E}">
        <p14:creationId xmlns:p14="http://schemas.microsoft.com/office/powerpoint/2010/main" val="2096041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Methodology Continue…..</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nSpc>
                <a:spcPct val="200000"/>
              </a:lnSpc>
            </a:pPr>
            <a:r>
              <a:rPr lang="en-US" sz="2800" dirty="0" smtClean="0">
                <a:latin typeface="Times New Roman" pitchFamily="18" charset="0"/>
                <a:cs typeface="Times New Roman" pitchFamily="18" charset="0"/>
              </a:rPr>
              <a:t>Data collection, through single questionnaire </a:t>
            </a:r>
            <a:r>
              <a:rPr lang="en-US" sz="2800" dirty="0">
                <a:latin typeface="Times New Roman" pitchFamily="18" charset="0"/>
                <a:cs typeface="Times New Roman" pitchFamily="18" charset="0"/>
              </a:rPr>
              <a:t>1</a:t>
            </a:r>
            <a:r>
              <a:rPr lang="en-US" sz="2800" baseline="30000" dirty="0">
                <a:latin typeface="Times New Roman" pitchFamily="18" charset="0"/>
                <a:cs typeface="Times New Roman" pitchFamily="18" charset="0"/>
              </a:rPr>
              <a:t>st</a:t>
            </a:r>
            <a:r>
              <a:rPr lang="en-US" sz="2800" dirty="0">
                <a:latin typeface="Times New Roman" pitchFamily="18" charset="0"/>
                <a:cs typeface="Times New Roman" pitchFamily="18" charset="0"/>
              </a:rPr>
              <a:t> demographics, 2</a:t>
            </a:r>
            <a:r>
              <a:rPr lang="en-US" sz="2800" baseline="30000" dirty="0">
                <a:latin typeface="Times New Roman" pitchFamily="18" charset="0"/>
                <a:cs typeface="Times New Roman" pitchFamily="18" charset="0"/>
              </a:rPr>
              <a:t>nd</a:t>
            </a:r>
            <a:r>
              <a:rPr lang="en-US" sz="2800" dirty="0">
                <a:latin typeface="Times New Roman" pitchFamily="18" charset="0"/>
                <a:cs typeface="Times New Roman" pitchFamily="18" charset="0"/>
              </a:rPr>
              <a:t> OS, 3</a:t>
            </a:r>
            <a:r>
              <a:rPr lang="en-US" sz="2800" baseline="30000" dirty="0">
                <a:latin typeface="Times New Roman" pitchFamily="18" charset="0"/>
                <a:cs typeface="Times New Roman" pitchFamily="18" charset="0"/>
              </a:rPr>
              <a:t>rd</a:t>
            </a:r>
            <a:r>
              <a:rPr lang="en-US" sz="2800" dirty="0">
                <a:latin typeface="Times New Roman" pitchFamily="18" charset="0"/>
                <a:cs typeface="Times New Roman" pitchFamily="18" charset="0"/>
              </a:rPr>
              <a:t> OCB and 4</a:t>
            </a:r>
            <a:r>
              <a:rPr lang="en-US" sz="2800" baseline="30000" dirty="0">
                <a:latin typeface="Times New Roman" pitchFamily="18" charset="0"/>
                <a:cs typeface="Times New Roman" pitchFamily="18" charset="0"/>
              </a:rPr>
              <a:t>th</a:t>
            </a:r>
            <a:r>
              <a:rPr lang="en-US" sz="2800" dirty="0">
                <a:latin typeface="Times New Roman" pitchFamily="18" charset="0"/>
                <a:cs typeface="Times New Roman" pitchFamily="18" charset="0"/>
              </a:rPr>
              <a:t> OC.</a:t>
            </a:r>
          </a:p>
          <a:p>
            <a:pPr>
              <a:lnSpc>
                <a:spcPct val="200000"/>
              </a:lnSpc>
            </a:pPr>
            <a:r>
              <a:rPr lang="en-US" sz="2800" dirty="0" smtClean="0">
                <a:latin typeface="Times New Roman" pitchFamily="18" charset="0"/>
                <a:cs typeface="Times New Roman" pitchFamily="18" charset="0"/>
              </a:rPr>
              <a:t>having 63 items distributed by hand and through lead contact friends. </a:t>
            </a:r>
          </a:p>
          <a:p>
            <a:pPr>
              <a:lnSpc>
                <a:spcPct val="200000"/>
              </a:lnSpc>
            </a:pPr>
            <a:r>
              <a:rPr lang="en-US" sz="2800" dirty="0" smtClean="0">
                <a:latin typeface="Times New Roman" pitchFamily="18" charset="0"/>
                <a:cs typeface="Times New Roman" pitchFamily="18" charset="0"/>
              </a:rPr>
              <a:t>7 point liker-Type scale  was used where SD(1) for strongly disagree……….SA(7) for strongly agree.</a:t>
            </a:r>
          </a:p>
          <a:p>
            <a:endParaRPr lang="en-US" dirty="0"/>
          </a:p>
        </p:txBody>
      </p:sp>
    </p:spTree>
    <p:extLst>
      <p:ext uri="{BB962C8B-B14F-4D97-AF65-F5344CB8AC3E}">
        <p14:creationId xmlns:p14="http://schemas.microsoft.com/office/powerpoint/2010/main" val="382127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Pilot Study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nSpc>
                <a:spcPct val="200000"/>
              </a:lnSpc>
            </a:pPr>
            <a:r>
              <a:rPr lang="en-US" sz="2800" dirty="0" smtClean="0">
                <a:latin typeface="Times New Roman" pitchFamily="18" charset="0"/>
                <a:cs typeface="Times New Roman" pitchFamily="18" charset="0"/>
              </a:rPr>
              <a:t>A pilot study based on 10 respondents( KUST) were conducted under the rules specified by </a:t>
            </a:r>
            <a:r>
              <a:rPr lang="en-US" sz="2800" dirty="0" err="1" smtClean="0">
                <a:latin typeface="Times New Roman" pitchFamily="18" charset="0"/>
                <a:cs typeface="Times New Roman" pitchFamily="18" charset="0"/>
              </a:rPr>
              <a:t>Cronbach</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(1951), </a:t>
            </a:r>
            <a:r>
              <a:rPr lang="en-US" sz="2800" dirty="0">
                <a:latin typeface="Times New Roman" pitchFamily="18" charset="0"/>
                <a:cs typeface="Times New Roman" pitchFamily="18" charset="0"/>
              </a:rPr>
              <a:t>and 0.70 value was specified for alpha coefficient for the entire variable recommended by </a:t>
            </a:r>
            <a:r>
              <a:rPr lang="en-US" sz="2800" dirty="0" err="1">
                <a:latin typeface="Times New Roman" pitchFamily="18" charset="0"/>
                <a:cs typeface="Times New Roman" pitchFamily="18" charset="0"/>
              </a:rPr>
              <a:t>Nunnally</a:t>
            </a:r>
            <a:r>
              <a:rPr lang="en-US" sz="2800" dirty="0">
                <a:latin typeface="Times New Roman" pitchFamily="18" charset="0"/>
                <a:cs typeface="Times New Roman" pitchFamily="18" charset="0"/>
              </a:rPr>
              <a:t> and Bernstein </a:t>
            </a:r>
            <a:r>
              <a:rPr lang="en-US" sz="2800" dirty="0" smtClean="0">
                <a:latin typeface="Times New Roman" pitchFamily="18" charset="0"/>
                <a:cs typeface="Times New Roman" pitchFamily="18" charset="0"/>
              </a:rPr>
              <a:t>(1978).</a:t>
            </a:r>
          </a:p>
          <a:p>
            <a:pPr>
              <a:lnSpc>
                <a:spcPct val="200000"/>
              </a:lnSpc>
            </a:pPr>
            <a:r>
              <a:rPr lang="en-US" sz="2800" dirty="0" smtClean="0">
                <a:latin typeface="Times New Roman" pitchFamily="18" charset="0"/>
                <a:cs typeface="Times New Roman" pitchFamily="18" charset="0"/>
              </a:rPr>
              <a:t>Reliabilities found for OS(.852),OCB(.70=.697) and OC(.79).</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95441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Analyses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200000"/>
              </a:lnSpc>
            </a:pPr>
            <a:r>
              <a:rPr lang="fr-FR" sz="2800" dirty="0" smtClean="0">
                <a:latin typeface="Times New Roman" pitchFamily="18" charset="0"/>
                <a:cs typeface="Times New Roman" pitchFamily="18" charset="0"/>
              </a:rPr>
              <a:t>Descriptive Statistiques</a:t>
            </a:r>
          </a:p>
          <a:p>
            <a:pPr>
              <a:lnSpc>
                <a:spcPct val="200000"/>
              </a:lnSpc>
            </a:pPr>
            <a:r>
              <a:rPr lang="fr-FR" sz="2800" dirty="0" err="1" smtClean="0">
                <a:latin typeface="Times New Roman" pitchFamily="18" charset="0"/>
                <a:cs typeface="Times New Roman" pitchFamily="18" charset="0"/>
              </a:rPr>
              <a:t>Reliability</a:t>
            </a:r>
            <a:r>
              <a:rPr lang="fr-FR" sz="2800" dirty="0" smtClean="0">
                <a:latin typeface="Times New Roman" pitchFamily="18" charset="0"/>
                <a:cs typeface="Times New Roman" pitchFamily="18" charset="0"/>
              </a:rPr>
              <a:t> Analyses</a:t>
            </a:r>
          </a:p>
          <a:p>
            <a:pPr>
              <a:lnSpc>
                <a:spcPct val="200000"/>
              </a:lnSpc>
            </a:pPr>
            <a:r>
              <a:rPr lang="fr-FR" sz="2800" dirty="0" smtClean="0">
                <a:latin typeface="Times New Roman" pitchFamily="18" charset="0"/>
                <a:cs typeface="Times New Roman" pitchFamily="18" charset="0"/>
              </a:rPr>
              <a:t>Régression Analyses</a:t>
            </a:r>
          </a:p>
          <a:p>
            <a:pPr marL="0" indent="0">
              <a:buNone/>
            </a:pPr>
            <a:r>
              <a:rPr lang="fr-FR"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143544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Reliability of the study variables</a:t>
            </a:r>
            <a:endParaRPr lang="en-US" sz="28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8956466"/>
              </p:ext>
            </p:extLst>
          </p:nvPr>
        </p:nvGraphicFramePr>
        <p:xfrm>
          <a:off x="1676400" y="2057400"/>
          <a:ext cx="6477000" cy="3047999"/>
        </p:xfrm>
        <a:graphic>
          <a:graphicData uri="http://schemas.openxmlformats.org/drawingml/2006/table">
            <a:tbl>
              <a:tblPr firstRow="1" firstCol="1" bandRow="1">
                <a:tableStyleId>{5C22544A-7EE6-4342-B048-85BDC9FD1C3A}</a:tableStyleId>
              </a:tblPr>
              <a:tblGrid>
                <a:gridCol w="1405890"/>
                <a:gridCol w="1405890"/>
                <a:gridCol w="1405890"/>
                <a:gridCol w="2259330"/>
              </a:tblGrid>
              <a:tr h="505305">
                <a:tc>
                  <a:txBody>
                    <a:bodyPr/>
                    <a:lstStyle/>
                    <a:p>
                      <a:pPr marL="0" marR="0" algn="just">
                        <a:lnSpc>
                          <a:spcPct val="200000"/>
                        </a:lnSpc>
                        <a:spcBef>
                          <a:spcPts val="600"/>
                        </a:spcBef>
                        <a:spcAft>
                          <a:spcPts val="1200"/>
                        </a:spcAft>
                      </a:pPr>
                      <a:r>
                        <a:rPr lang="en-US" sz="1200" dirty="0">
                          <a:effectLst/>
                        </a:rPr>
                        <a:t>S.NO</a:t>
                      </a:r>
                      <a:endParaRPr lang="en-US" sz="1100" dirty="0">
                        <a:effectLst/>
                        <a:latin typeface="Calibri"/>
                        <a:ea typeface="Calibri"/>
                        <a:cs typeface="Times New Roman"/>
                      </a:endParaRPr>
                    </a:p>
                  </a:txBody>
                  <a:tcPr marL="68580" marR="68580" marT="0" marB="0"/>
                </a:tc>
                <a:tc>
                  <a:txBody>
                    <a:bodyPr/>
                    <a:lstStyle/>
                    <a:p>
                      <a:pPr marL="0" marR="0" algn="just">
                        <a:lnSpc>
                          <a:spcPct val="200000"/>
                        </a:lnSpc>
                        <a:spcBef>
                          <a:spcPts val="600"/>
                        </a:spcBef>
                        <a:spcAft>
                          <a:spcPts val="1200"/>
                        </a:spcAft>
                      </a:pPr>
                      <a:r>
                        <a:rPr lang="en-US" sz="1200">
                          <a:effectLst/>
                        </a:rPr>
                        <a:t>Factors</a:t>
                      </a:r>
                      <a:endParaRPr lang="en-US" sz="1100">
                        <a:effectLst/>
                        <a:latin typeface="Calibri"/>
                        <a:ea typeface="Calibri"/>
                        <a:cs typeface="Times New Roman"/>
                      </a:endParaRPr>
                    </a:p>
                  </a:txBody>
                  <a:tcPr marL="68580" marR="68580" marT="0" marB="0"/>
                </a:tc>
                <a:tc>
                  <a:txBody>
                    <a:bodyPr/>
                    <a:lstStyle/>
                    <a:p>
                      <a:pPr marL="0" marR="0" algn="just">
                        <a:lnSpc>
                          <a:spcPct val="200000"/>
                        </a:lnSpc>
                        <a:spcBef>
                          <a:spcPts val="600"/>
                        </a:spcBef>
                        <a:spcAft>
                          <a:spcPts val="1200"/>
                        </a:spcAft>
                      </a:pPr>
                      <a:r>
                        <a:rPr lang="en-US" sz="1200">
                          <a:effectLst/>
                        </a:rPr>
                        <a:t>N items</a:t>
                      </a:r>
                      <a:endParaRPr lang="en-US" sz="1100">
                        <a:effectLst/>
                        <a:latin typeface="Calibri"/>
                        <a:ea typeface="Calibri"/>
                        <a:cs typeface="Times New Roman"/>
                      </a:endParaRPr>
                    </a:p>
                  </a:txBody>
                  <a:tcPr marL="68580" marR="68580" marT="0" marB="0"/>
                </a:tc>
                <a:tc>
                  <a:txBody>
                    <a:bodyPr/>
                    <a:lstStyle/>
                    <a:p>
                      <a:pPr marL="0" marR="0" algn="just">
                        <a:lnSpc>
                          <a:spcPct val="200000"/>
                        </a:lnSpc>
                        <a:spcBef>
                          <a:spcPts val="600"/>
                        </a:spcBef>
                        <a:spcAft>
                          <a:spcPts val="1200"/>
                        </a:spcAft>
                      </a:pPr>
                      <a:r>
                        <a:rPr lang="en-US" sz="1200">
                          <a:effectLst/>
                        </a:rPr>
                        <a:t>Cronbach,s Alpha</a:t>
                      </a:r>
                      <a:endParaRPr lang="en-US" sz="1100">
                        <a:effectLst/>
                        <a:latin typeface="Calibri"/>
                        <a:ea typeface="Calibri"/>
                        <a:cs typeface="Times New Roman"/>
                      </a:endParaRPr>
                    </a:p>
                  </a:txBody>
                  <a:tcPr marL="68580" marR="68580" marT="0" marB="0"/>
                </a:tc>
              </a:tr>
              <a:tr h="505305">
                <a:tc>
                  <a:txBody>
                    <a:bodyPr/>
                    <a:lstStyle/>
                    <a:p>
                      <a:pPr marL="0" marR="0" algn="just">
                        <a:lnSpc>
                          <a:spcPct val="200000"/>
                        </a:lnSpc>
                        <a:spcBef>
                          <a:spcPts val="600"/>
                        </a:spcBef>
                        <a:spcAft>
                          <a:spcPts val="1200"/>
                        </a:spcAft>
                      </a:pPr>
                      <a:r>
                        <a:rPr lang="en-US" sz="1200">
                          <a:effectLst/>
                        </a:rPr>
                        <a:t>1</a:t>
                      </a:r>
                      <a:endParaRPr lang="en-US" sz="1100">
                        <a:effectLst/>
                        <a:latin typeface="Calibri"/>
                        <a:ea typeface="Calibri"/>
                        <a:cs typeface="Times New Roman"/>
                      </a:endParaRPr>
                    </a:p>
                  </a:txBody>
                  <a:tcPr marL="68580" marR="68580" marT="0" marB="0"/>
                </a:tc>
                <a:tc>
                  <a:txBody>
                    <a:bodyPr/>
                    <a:lstStyle/>
                    <a:p>
                      <a:pPr marL="0" marR="0" algn="just">
                        <a:lnSpc>
                          <a:spcPct val="200000"/>
                        </a:lnSpc>
                        <a:spcBef>
                          <a:spcPts val="600"/>
                        </a:spcBef>
                        <a:spcAft>
                          <a:spcPts val="1200"/>
                        </a:spcAft>
                      </a:pPr>
                      <a:r>
                        <a:rPr lang="en-US" sz="1600" b="1" dirty="0">
                          <a:effectLst/>
                          <a:latin typeface="Times New Roman" pitchFamily="18" charset="0"/>
                          <a:cs typeface="Times New Roman" pitchFamily="18" charset="0"/>
                        </a:rPr>
                        <a:t>OS</a:t>
                      </a:r>
                      <a:endParaRPr lang="en-US" sz="1600" b="1"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600" b="1" dirty="0">
                          <a:effectLst/>
                          <a:latin typeface="Times New Roman" pitchFamily="18" charset="0"/>
                          <a:cs typeface="Times New Roman" pitchFamily="18" charset="0"/>
                        </a:rPr>
                        <a:t>26</a:t>
                      </a:r>
                      <a:endParaRPr lang="en-US" sz="1600" b="1"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600" b="1">
                          <a:effectLst/>
                          <a:latin typeface="Times New Roman" pitchFamily="18" charset="0"/>
                          <a:cs typeface="Times New Roman" pitchFamily="18" charset="0"/>
                        </a:rPr>
                        <a:t>.884</a:t>
                      </a:r>
                      <a:endParaRPr lang="en-US" sz="1600" b="1">
                        <a:effectLst/>
                        <a:latin typeface="Times New Roman" pitchFamily="18" charset="0"/>
                        <a:ea typeface="Calibri"/>
                        <a:cs typeface="Times New Roman" pitchFamily="18" charset="0"/>
                      </a:endParaRPr>
                    </a:p>
                  </a:txBody>
                  <a:tcPr marL="68580" marR="68580" marT="0" marB="0"/>
                </a:tc>
              </a:tr>
              <a:tr h="505305">
                <a:tc>
                  <a:txBody>
                    <a:bodyPr/>
                    <a:lstStyle/>
                    <a:p>
                      <a:pPr marL="0" marR="0" algn="just">
                        <a:lnSpc>
                          <a:spcPct val="200000"/>
                        </a:lnSpc>
                        <a:spcBef>
                          <a:spcPts val="600"/>
                        </a:spcBef>
                        <a:spcAft>
                          <a:spcPts val="1200"/>
                        </a:spcAft>
                      </a:pPr>
                      <a:r>
                        <a:rPr lang="en-US" sz="1200">
                          <a:effectLst/>
                        </a:rPr>
                        <a:t>2</a:t>
                      </a:r>
                      <a:endParaRPr lang="en-US" sz="1100">
                        <a:effectLst/>
                        <a:latin typeface="Calibri"/>
                        <a:ea typeface="Calibri"/>
                        <a:cs typeface="Times New Roman"/>
                      </a:endParaRPr>
                    </a:p>
                  </a:txBody>
                  <a:tcPr marL="68580" marR="68580" marT="0" marB="0"/>
                </a:tc>
                <a:tc>
                  <a:txBody>
                    <a:bodyPr/>
                    <a:lstStyle/>
                    <a:p>
                      <a:pPr marL="0" marR="0" algn="just">
                        <a:lnSpc>
                          <a:spcPct val="200000"/>
                        </a:lnSpc>
                        <a:spcBef>
                          <a:spcPts val="600"/>
                        </a:spcBef>
                        <a:spcAft>
                          <a:spcPts val="1200"/>
                        </a:spcAft>
                      </a:pPr>
                      <a:r>
                        <a:rPr lang="en-US" sz="1600" b="1" dirty="0">
                          <a:effectLst/>
                          <a:latin typeface="Times New Roman" pitchFamily="18" charset="0"/>
                          <a:cs typeface="Times New Roman" pitchFamily="18" charset="0"/>
                        </a:rPr>
                        <a:t>OC</a:t>
                      </a:r>
                      <a:endParaRPr lang="en-US" sz="1600" b="1"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600" b="1" dirty="0">
                          <a:effectLst/>
                          <a:latin typeface="Times New Roman" pitchFamily="18" charset="0"/>
                          <a:cs typeface="Times New Roman" pitchFamily="18" charset="0"/>
                        </a:rPr>
                        <a:t>21</a:t>
                      </a:r>
                      <a:endParaRPr lang="en-US" sz="1600" b="1"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600" b="1">
                          <a:effectLst/>
                          <a:latin typeface="Times New Roman" pitchFamily="18" charset="0"/>
                          <a:cs typeface="Times New Roman" pitchFamily="18" charset="0"/>
                        </a:rPr>
                        <a:t>.70</a:t>
                      </a:r>
                      <a:endParaRPr lang="en-US" sz="1600" b="1">
                        <a:effectLst/>
                        <a:latin typeface="Times New Roman" pitchFamily="18" charset="0"/>
                        <a:ea typeface="Calibri"/>
                        <a:cs typeface="Times New Roman" pitchFamily="18" charset="0"/>
                      </a:endParaRPr>
                    </a:p>
                  </a:txBody>
                  <a:tcPr marL="68580" marR="68580" marT="0" marB="0"/>
                </a:tc>
              </a:tr>
              <a:tr h="1532084">
                <a:tc>
                  <a:txBody>
                    <a:bodyPr/>
                    <a:lstStyle/>
                    <a:p>
                      <a:pPr marL="0" marR="0" algn="just">
                        <a:lnSpc>
                          <a:spcPct val="200000"/>
                        </a:lnSpc>
                        <a:spcBef>
                          <a:spcPts val="600"/>
                        </a:spcBef>
                        <a:spcAft>
                          <a:spcPts val="1200"/>
                        </a:spcAft>
                      </a:pPr>
                      <a:r>
                        <a:rPr lang="en-US" sz="1200">
                          <a:effectLst/>
                        </a:rPr>
                        <a:t>3</a:t>
                      </a:r>
                      <a:endParaRPr lang="en-US" sz="1100">
                        <a:effectLst/>
                        <a:latin typeface="Calibri"/>
                        <a:ea typeface="Calibri"/>
                        <a:cs typeface="Times New Roman"/>
                      </a:endParaRPr>
                    </a:p>
                  </a:txBody>
                  <a:tcPr marL="68580" marR="68580" marT="0" marB="0"/>
                </a:tc>
                <a:tc>
                  <a:txBody>
                    <a:bodyPr/>
                    <a:lstStyle/>
                    <a:p>
                      <a:pPr marL="0" marR="0" algn="just">
                        <a:lnSpc>
                          <a:spcPct val="200000"/>
                        </a:lnSpc>
                        <a:spcBef>
                          <a:spcPts val="600"/>
                        </a:spcBef>
                        <a:spcAft>
                          <a:spcPts val="1200"/>
                        </a:spcAft>
                      </a:pPr>
                      <a:r>
                        <a:rPr lang="en-US" sz="1600" b="1">
                          <a:effectLst/>
                          <a:latin typeface="Times New Roman" pitchFamily="18" charset="0"/>
                          <a:cs typeface="Times New Roman" pitchFamily="18" charset="0"/>
                        </a:rPr>
                        <a:t>OCB</a:t>
                      </a:r>
                      <a:endParaRPr lang="en-US" sz="1600" b="1">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600" b="1" dirty="0">
                          <a:effectLst/>
                          <a:latin typeface="Times New Roman" pitchFamily="18" charset="0"/>
                          <a:cs typeface="Times New Roman" pitchFamily="18" charset="0"/>
                        </a:rPr>
                        <a:t>16</a:t>
                      </a:r>
                      <a:endParaRPr lang="en-US" sz="1600" b="1"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600" b="1" dirty="0">
                          <a:effectLst/>
                          <a:latin typeface="Times New Roman" pitchFamily="18" charset="0"/>
                          <a:cs typeface="Times New Roman" pitchFamily="18" charset="0"/>
                        </a:rPr>
                        <a:t>.801</a:t>
                      </a:r>
                      <a:endParaRPr lang="en-US" sz="1600" b="1"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4050779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Descriptive Statistics of OS, OCB and OC.</a:t>
            </a:r>
            <a:endParaRPr lang="en-US" sz="32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323604"/>
              </p:ext>
            </p:extLst>
          </p:nvPr>
        </p:nvGraphicFramePr>
        <p:xfrm>
          <a:off x="1219200" y="1752600"/>
          <a:ext cx="6248400" cy="2788920"/>
        </p:xfrm>
        <a:graphic>
          <a:graphicData uri="http://schemas.openxmlformats.org/drawingml/2006/table">
            <a:tbl>
              <a:tblPr>
                <a:tableStyleId>{5C22544A-7EE6-4342-B048-85BDC9FD1C3A}</a:tableStyleId>
              </a:tblPr>
              <a:tblGrid>
                <a:gridCol w="2300813"/>
                <a:gridCol w="649095"/>
                <a:gridCol w="649730"/>
                <a:gridCol w="2648762"/>
              </a:tblGrid>
              <a:tr h="375539">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 </a:t>
                      </a:r>
                      <a:endParaRPr lang="en-US" sz="1400" b="1" dirty="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N</a:t>
                      </a:r>
                      <a:endParaRPr lang="en-US" sz="1400" b="1" dirty="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Mean</a:t>
                      </a:r>
                      <a:endParaRPr lang="en-US" sz="1400" b="1" dirty="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Std. Deviation</a:t>
                      </a:r>
                      <a:endParaRPr lang="en-US" sz="1400" b="1" dirty="0">
                        <a:effectLst/>
                        <a:latin typeface="Times New Roman" pitchFamily="18" charset="0"/>
                        <a:ea typeface="Calibri"/>
                        <a:cs typeface="Times New Roman" pitchFamily="18" charset="0"/>
                      </a:endParaRPr>
                    </a:p>
                  </a:txBody>
                  <a:tcPr marL="0" marR="0" marT="0" marB="0"/>
                </a:tc>
              </a:tr>
              <a:tr h="0">
                <a:tc>
                  <a:txBody>
                    <a:bodyPr/>
                    <a:lstStyle/>
                    <a:p>
                      <a:pPr marL="38100" marR="38100" algn="just">
                        <a:lnSpc>
                          <a:spcPct val="200000"/>
                        </a:lnSpc>
                        <a:spcBef>
                          <a:spcPts val="600"/>
                        </a:spcBef>
                        <a:spcAft>
                          <a:spcPts val="1200"/>
                        </a:spcAft>
                      </a:pPr>
                      <a:r>
                        <a:rPr lang="en-US" sz="1400" b="1">
                          <a:effectLst/>
                          <a:latin typeface="Times New Roman" pitchFamily="18" charset="0"/>
                          <a:cs typeface="Times New Roman" pitchFamily="18" charset="0"/>
                        </a:rPr>
                        <a:t>OS</a:t>
                      </a:r>
                      <a:endParaRPr lang="en-US" sz="1400" b="1">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a:effectLst/>
                          <a:latin typeface="Times New Roman" pitchFamily="18" charset="0"/>
                          <a:cs typeface="Times New Roman" pitchFamily="18" charset="0"/>
                        </a:rPr>
                        <a:t>220</a:t>
                      </a:r>
                      <a:endParaRPr lang="en-US" sz="1400" b="1">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5.62</a:t>
                      </a:r>
                      <a:endParaRPr lang="en-US" sz="1400" b="1" dirty="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.691</a:t>
                      </a:r>
                      <a:endParaRPr lang="en-US" sz="1400" b="1" dirty="0">
                        <a:effectLst/>
                        <a:latin typeface="Times New Roman" pitchFamily="18" charset="0"/>
                        <a:ea typeface="Calibri"/>
                        <a:cs typeface="Times New Roman" pitchFamily="18" charset="0"/>
                      </a:endParaRPr>
                    </a:p>
                  </a:txBody>
                  <a:tcPr marL="0" marR="0" marT="0" marB="0" anchor="ctr"/>
                </a:tc>
              </a:tr>
              <a:tr h="0">
                <a:tc>
                  <a:txBody>
                    <a:bodyPr/>
                    <a:lstStyle/>
                    <a:p>
                      <a:pPr marL="38100" marR="38100" algn="just">
                        <a:lnSpc>
                          <a:spcPct val="200000"/>
                        </a:lnSpc>
                        <a:spcBef>
                          <a:spcPts val="600"/>
                        </a:spcBef>
                        <a:spcAft>
                          <a:spcPts val="1200"/>
                        </a:spcAft>
                      </a:pPr>
                      <a:r>
                        <a:rPr lang="en-US" sz="1400" b="1">
                          <a:effectLst/>
                          <a:latin typeface="Times New Roman" pitchFamily="18" charset="0"/>
                          <a:cs typeface="Times New Roman" pitchFamily="18" charset="0"/>
                        </a:rPr>
                        <a:t>OC</a:t>
                      </a:r>
                      <a:endParaRPr lang="en-US" sz="1400" b="1">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220</a:t>
                      </a:r>
                      <a:endParaRPr lang="en-US" sz="1400" b="1" dirty="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a:effectLst/>
                          <a:latin typeface="Times New Roman" pitchFamily="18" charset="0"/>
                          <a:cs typeface="Times New Roman" pitchFamily="18" charset="0"/>
                        </a:rPr>
                        <a:t>3.52</a:t>
                      </a:r>
                      <a:endParaRPr lang="en-US" sz="1400" b="1">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.592</a:t>
                      </a:r>
                      <a:endParaRPr lang="en-US" sz="1400" b="1" dirty="0">
                        <a:effectLst/>
                        <a:latin typeface="Times New Roman" pitchFamily="18" charset="0"/>
                        <a:ea typeface="Calibri"/>
                        <a:cs typeface="Times New Roman" pitchFamily="18" charset="0"/>
                      </a:endParaRPr>
                    </a:p>
                  </a:txBody>
                  <a:tcPr marL="0" marR="0" marT="0" marB="0" anchor="ctr"/>
                </a:tc>
              </a:tr>
              <a:tr h="0">
                <a:tc>
                  <a:txBody>
                    <a:bodyPr/>
                    <a:lstStyle/>
                    <a:p>
                      <a:pPr marL="38100" marR="38100" algn="just">
                        <a:lnSpc>
                          <a:spcPct val="200000"/>
                        </a:lnSpc>
                        <a:spcBef>
                          <a:spcPts val="600"/>
                        </a:spcBef>
                        <a:spcAft>
                          <a:spcPts val="1200"/>
                        </a:spcAft>
                      </a:pPr>
                      <a:r>
                        <a:rPr lang="en-US" sz="1400" b="1">
                          <a:effectLst/>
                          <a:latin typeface="Times New Roman" pitchFamily="18" charset="0"/>
                          <a:cs typeface="Times New Roman" pitchFamily="18" charset="0"/>
                        </a:rPr>
                        <a:t>OCB</a:t>
                      </a:r>
                      <a:endParaRPr lang="en-US" sz="1400" b="1">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220</a:t>
                      </a:r>
                      <a:endParaRPr lang="en-US" sz="1400" b="1" dirty="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2.17</a:t>
                      </a:r>
                      <a:endParaRPr lang="en-US" sz="1400" b="1" dirty="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.657</a:t>
                      </a:r>
                      <a:endParaRPr lang="en-US" sz="1400" b="1" dirty="0">
                        <a:effectLst/>
                        <a:latin typeface="Times New Roman" pitchFamily="18" charset="0"/>
                        <a:ea typeface="Calibri"/>
                        <a:cs typeface="Times New Roman" pitchFamily="18" charset="0"/>
                      </a:endParaRPr>
                    </a:p>
                  </a:txBody>
                  <a:tcPr marL="0" marR="0" marT="0" marB="0" anchor="ctr"/>
                </a:tc>
              </a:tr>
              <a:tr h="0">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Valid N </a:t>
                      </a:r>
                    </a:p>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(list wise)</a:t>
                      </a:r>
                      <a:endParaRPr lang="en-US" sz="1400" b="1" dirty="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b="1" dirty="0">
                          <a:effectLst/>
                          <a:latin typeface="Times New Roman" pitchFamily="18" charset="0"/>
                          <a:cs typeface="Times New Roman" pitchFamily="18" charset="0"/>
                        </a:rPr>
                        <a:t>220</a:t>
                      </a:r>
                      <a:endParaRPr lang="en-US" sz="1400" b="1" dirty="0">
                        <a:effectLst/>
                        <a:latin typeface="Times New Roman" pitchFamily="18" charset="0"/>
                        <a:ea typeface="Calibri"/>
                        <a:cs typeface="Times New Roman" pitchFamily="18" charset="0"/>
                      </a:endParaRPr>
                    </a:p>
                  </a:txBody>
                  <a:tcPr marL="0" marR="0" marT="0" marB="0" anchor="ctr"/>
                </a:tc>
                <a:tc>
                  <a:txBody>
                    <a:bodyPr/>
                    <a:lstStyle/>
                    <a:p>
                      <a:pPr marL="0" marR="0" algn="just">
                        <a:lnSpc>
                          <a:spcPct val="200000"/>
                        </a:lnSpc>
                        <a:spcBef>
                          <a:spcPts val="600"/>
                        </a:spcBef>
                        <a:spcAft>
                          <a:spcPts val="1200"/>
                        </a:spcAft>
                      </a:pPr>
                      <a:r>
                        <a:rPr lang="en-US" sz="1400" b="1" dirty="0">
                          <a:effectLst/>
                          <a:latin typeface="Times New Roman" pitchFamily="18" charset="0"/>
                          <a:cs typeface="Times New Roman" pitchFamily="18" charset="0"/>
                        </a:rPr>
                        <a:t> </a:t>
                      </a:r>
                      <a:endParaRPr lang="en-US" sz="1400" b="1" dirty="0">
                        <a:effectLst/>
                        <a:latin typeface="Times New Roman" pitchFamily="18" charset="0"/>
                        <a:ea typeface="Calibri"/>
                        <a:cs typeface="Times New Roman" pitchFamily="18" charset="0"/>
                      </a:endParaRPr>
                    </a:p>
                  </a:txBody>
                  <a:tcPr marL="0" marR="0" marT="0" marB="0"/>
                </a:tc>
                <a:tc>
                  <a:txBody>
                    <a:bodyPr/>
                    <a:lstStyle/>
                    <a:p>
                      <a:pPr marL="0" marR="0" algn="just">
                        <a:lnSpc>
                          <a:spcPct val="200000"/>
                        </a:lnSpc>
                        <a:spcBef>
                          <a:spcPts val="600"/>
                        </a:spcBef>
                        <a:spcAft>
                          <a:spcPts val="1200"/>
                        </a:spcAft>
                      </a:pPr>
                      <a:r>
                        <a:rPr lang="en-US" sz="1400" b="1" dirty="0">
                          <a:effectLst/>
                          <a:latin typeface="Times New Roman" pitchFamily="18" charset="0"/>
                          <a:cs typeface="Times New Roman" pitchFamily="18" charset="0"/>
                        </a:rPr>
                        <a:t> </a:t>
                      </a:r>
                      <a:endParaRPr lang="en-US" sz="1400" b="1" dirty="0">
                        <a:effectLst/>
                        <a:latin typeface="Times New Roman" pitchFamily="18" charset="0"/>
                        <a:ea typeface="Calibri"/>
                        <a:cs typeface="Times New Roman" pitchFamily="18" charset="0"/>
                      </a:endParaRPr>
                    </a:p>
                  </a:txBody>
                  <a:tcPr marL="0" marR="0" marT="0" marB="0"/>
                </a:tc>
              </a:tr>
            </a:tbl>
          </a:graphicData>
        </a:graphic>
      </p:graphicFrame>
    </p:spTree>
    <p:extLst>
      <p:ext uri="{BB962C8B-B14F-4D97-AF65-F5344CB8AC3E}">
        <p14:creationId xmlns:p14="http://schemas.microsoft.com/office/powerpoint/2010/main" val="460885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Demographics and Descriptive Statistics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525963"/>
          </a:xfrm>
        </p:spPr>
        <p:txBody>
          <a:bodyPr>
            <a:normAutofit lnSpcReduction="10000"/>
          </a:bodyPr>
          <a:lstStyle/>
          <a:p>
            <a:pPr>
              <a:lnSpc>
                <a:spcPct val="200000"/>
              </a:lnSpc>
            </a:pPr>
            <a:r>
              <a:rPr lang="en-US" sz="2800" dirty="0" smtClean="0">
                <a:latin typeface="Times New Roman" pitchFamily="18" charset="0"/>
                <a:cs typeface="Times New Roman" pitchFamily="18" charset="0"/>
              </a:rPr>
              <a:t>Gender </a:t>
            </a:r>
          </a:p>
          <a:p>
            <a:pPr>
              <a:lnSpc>
                <a:spcPct val="200000"/>
              </a:lnSpc>
            </a:pPr>
            <a:r>
              <a:rPr lang="en-US" sz="2800" dirty="0" smtClean="0">
                <a:latin typeface="Times New Roman" pitchFamily="18" charset="0"/>
                <a:cs typeface="Times New Roman" pitchFamily="18" charset="0"/>
              </a:rPr>
              <a:t>Age</a:t>
            </a:r>
          </a:p>
          <a:p>
            <a:pPr>
              <a:lnSpc>
                <a:spcPct val="200000"/>
              </a:lnSpc>
            </a:pPr>
            <a:r>
              <a:rPr lang="en-US" sz="2800" dirty="0" smtClean="0">
                <a:latin typeface="Times New Roman" pitchFamily="18" charset="0"/>
                <a:cs typeface="Times New Roman" pitchFamily="18" charset="0"/>
              </a:rPr>
              <a:t>Experience</a:t>
            </a:r>
          </a:p>
          <a:p>
            <a:pPr>
              <a:lnSpc>
                <a:spcPct val="200000"/>
              </a:lnSpc>
            </a:pPr>
            <a:r>
              <a:rPr lang="en-US" sz="2800" dirty="0" smtClean="0">
                <a:latin typeface="Times New Roman" pitchFamily="18" charset="0"/>
                <a:cs typeface="Times New Roman" pitchFamily="18" charset="0"/>
              </a:rPr>
              <a:t>Qualification</a:t>
            </a:r>
          </a:p>
          <a:p>
            <a:pPr>
              <a:lnSpc>
                <a:spcPct val="200000"/>
              </a:lnSpc>
            </a:pPr>
            <a:r>
              <a:rPr lang="en-US" sz="2800" dirty="0" smtClean="0">
                <a:latin typeface="Times New Roman" pitchFamily="18" charset="0"/>
                <a:cs typeface="Times New Roman" pitchFamily="18" charset="0"/>
              </a:rPr>
              <a:t>Designation</a:t>
            </a:r>
            <a:endParaRPr lang="en-US" sz="2800" dirty="0">
              <a:latin typeface="Times New Roman" pitchFamily="18" charset="0"/>
              <a:cs typeface="Times New Roman" pitchFamily="18" charset="0"/>
            </a:endParaRPr>
          </a:p>
          <a:p>
            <a:pPr marL="0" indent="0">
              <a:lnSpc>
                <a:spcPct val="200000"/>
              </a:lnSpc>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374556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3200" b="1" dirty="0" smtClean="0">
                <a:latin typeface="Times New Roman" pitchFamily="18" charset="0"/>
                <a:cs typeface="Times New Roman" pitchFamily="18" charset="0"/>
              </a:rPr>
              <a:t>Gender</a:t>
            </a:r>
            <a:endParaRPr lang="en-US" sz="3200" b="1" dirty="0">
              <a:latin typeface="Times New Roman" pitchFamily="18" charset="0"/>
              <a:cs typeface="Times New Roman" pitchFamily="18" charset="0"/>
            </a:endParaRPr>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8305800" cy="2487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9600" y="3886200"/>
            <a:ext cx="7620000" cy="3076291"/>
          </a:xfrm>
          <a:prstGeom prst="rect">
            <a:avLst/>
          </a:prstGeom>
        </p:spPr>
        <p:txBody>
          <a:bodyPr wrap="square">
            <a:spAutoFit/>
          </a:bodyPr>
          <a:lstStyle/>
          <a:p>
            <a:pPr>
              <a:lnSpc>
                <a:spcPct val="200000"/>
              </a:lnSpc>
            </a:pPr>
            <a:r>
              <a:rPr lang="en-US" sz="2000" dirty="0">
                <a:latin typeface="Times New Roman" pitchFamily="18" charset="0"/>
                <a:cs typeface="Times New Roman" pitchFamily="18" charset="0"/>
              </a:rPr>
              <a:t>Table 3.6 shows the gender wise distribution of the study variables. Gender wise means of OS, OC and OCB are;</a:t>
            </a:r>
          </a:p>
          <a:p>
            <a:pPr>
              <a:lnSpc>
                <a:spcPct val="200000"/>
              </a:lnSpc>
            </a:pPr>
            <a:r>
              <a:rPr lang="en-US" sz="2000" dirty="0">
                <a:latin typeface="Times New Roman" pitchFamily="18" charset="0"/>
                <a:cs typeface="Times New Roman" pitchFamily="18" charset="0"/>
              </a:rPr>
              <a:t>OS: female (5.96) and male (5.57).</a:t>
            </a:r>
          </a:p>
          <a:p>
            <a:pPr>
              <a:lnSpc>
                <a:spcPct val="200000"/>
              </a:lnSpc>
            </a:pPr>
            <a:r>
              <a:rPr lang="en-US" sz="2000" dirty="0">
                <a:latin typeface="Times New Roman" pitchFamily="18" charset="0"/>
                <a:cs typeface="Times New Roman" pitchFamily="18" charset="0"/>
              </a:rPr>
              <a:t>OC: female (3.48) and male (3.52).</a:t>
            </a:r>
          </a:p>
          <a:p>
            <a:pPr>
              <a:lnSpc>
                <a:spcPct val="200000"/>
              </a:lnSpc>
            </a:pPr>
            <a:r>
              <a:rPr lang="en-US" sz="2000" dirty="0">
                <a:latin typeface="Times New Roman" pitchFamily="18" charset="0"/>
                <a:cs typeface="Times New Roman" pitchFamily="18" charset="0"/>
              </a:rPr>
              <a:t>OCB: female (2.16) and male (2.17</a:t>
            </a:r>
            <a:r>
              <a:rPr lang="en-US" sz="1600" dirty="0">
                <a:latin typeface="Times New Roman" pitchFamily="18" charset="0"/>
                <a:cs typeface="Times New Roman" pitchFamily="18" charset="0"/>
              </a:rPr>
              <a:t>)</a:t>
            </a:r>
          </a:p>
        </p:txBody>
      </p:sp>
    </p:spTree>
    <p:extLst>
      <p:ext uri="{BB962C8B-B14F-4D97-AF65-F5344CB8AC3E}">
        <p14:creationId xmlns:p14="http://schemas.microsoft.com/office/powerpoint/2010/main" val="32415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200" b="1" dirty="0" smtClean="0">
                <a:latin typeface="Times New Roman" pitchFamily="18" charset="0"/>
                <a:cs typeface="Times New Roman" pitchFamily="18" charset="0"/>
              </a:rPr>
              <a:t>Age</a:t>
            </a:r>
            <a:endParaRPr lang="en-US" sz="32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3303140"/>
              </p:ext>
            </p:extLst>
          </p:nvPr>
        </p:nvGraphicFramePr>
        <p:xfrm>
          <a:off x="914400" y="609599"/>
          <a:ext cx="7315200" cy="2615186"/>
        </p:xfrm>
        <a:graphic>
          <a:graphicData uri="http://schemas.openxmlformats.org/drawingml/2006/table">
            <a:tbl>
              <a:tblPr>
                <a:tableStyleId>{5C22544A-7EE6-4342-B048-85BDC9FD1C3A}</a:tableStyleId>
              </a:tblPr>
              <a:tblGrid>
                <a:gridCol w="1062368"/>
                <a:gridCol w="1223632"/>
                <a:gridCol w="1143000"/>
                <a:gridCol w="1143000"/>
                <a:gridCol w="1143000"/>
                <a:gridCol w="1600200"/>
              </a:tblGrid>
              <a:tr h="373598">
                <a:tc gridSpan="6">
                  <a:txBody>
                    <a:bodyPr/>
                    <a:lstStyle/>
                    <a:p>
                      <a:pPr marL="0" marR="38100" algn="just">
                        <a:lnSpc>
                          <a:spcPct val="115000"/>
                        </a:lnSpc>
                        <a:spcBef>
                          <a:spcPts val="600"/>
                        </a:spcBef>
                        <a:spcAft>
                          <a:spcPts val="1200"/>
                        </a:spcAft>
                      </a:pPr>
                      <a:r>
                        <a:rPr lang="en-US" sz="1400" dirty="0">
                          <a:effectLst/>
                          <a:latin typeface="Times New Roman" pitchFamily="18" charset="0"/>
                          <a:cs typeface="Times New Roman" pitchFamily="18" charset="0"/>
                        </a:rPr>
                        <a:t>Age of Respondents</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3598">
                <a:tc gridSpan="2">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 </a:t>
                      </a:r>
                      <a:endParaRPr lang="en-US" sz="140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a:txBody>
                    <a:bodyPr/>
                    <a:lstStyle/>
                    <a:p>
                      <a:pPr marL="38100" marR="38100" algn="just">
                        <a:lnSpc>
                          <a:spcPct val="115000"/>
                        </a:lnSpc>
                        <a:spcBef>
                          <a:spcPts val="600"/>
                        </a:spcBef>
                        <a:spcAft>
                          <a:spcPts val="1200"/>
                        </a:spcAft>
                      </a:pPr>
                      <a:r>
                        <a:rPr lang="en-US" sz="1400" dirty="0">
                          <a:effectLst/>
                          <a:latin typeface="Times New Roman" pitchFamily="18" charset="0"/>
                          <a:cs typeface="Times New Roman" pitchFamily="18" charset="0"/>
                        </a:rPr>
                        <a:t>Frequency</a:t>
                      </a:r>
                      <a:endParaRPr lang="en-US" sz="1400" dirty="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Percent</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Valid Percent</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Cumulative Percent</a:t>
                      </a:r>
                      <a:endParaRPr lang="en-US" sz="1400">
                        <a:effectLst/>
                        <a:latin typeface="Times New Roman" pitchFamily="18" charset="0"/>
                        <a:ea typeface="Calibri"/>
                        <a:cs typeface="Times New Roman" pitchFamily="18" charset="0"/>
                      </a:endParaRPr>
                    </a:p>
                  </a:txBody>
                  <a:tcPr marL="0" marR="0" marT="0" marB="0"/>
                </a:tc>
              </a:tr>
              <a:tr h="373598">
                <a:tc rowSpan="5">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Valid</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25-35</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121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55.0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55.0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55.0</a:t>
                      </a:r>
                      <a:endParaRPr lang="en-US" sz="1400">
                        <a:effectLst/>
                        <a:latin typeface="Times New Roman" pitchFamily="18" charset="0"/>
                        <a:ea typeface="Calibri"/>
                        <a:cs typeface="Times New Roman" pitchFamily="18" charset="0"/>
                      </a:endParaRPr>
                    </a:p>
                  </a:txBody>
                  <a:tcPr marL="0" marR="0" marT="0" marB="0" anchor="ctr"/>
                </a:tc>
              </a:tr>
              <a:tr h="373598">
                <a:tc v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36-45</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57</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25.9</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25.9</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80.9</a:t>
                      </a:r>
                      <a:endParaRPr lang="en-US" sz="1400">
                        <a:effectLst/>
                        <a:latin typeface="Times New Roman" pitchFamily="18" charset="0"/>
                        <a:ea typeface="Calibri"/>
                        <a:cs typeface="Times New Roman" pitchFamily="18" charset="0"/>
                      </a:endParaRPr>
                    </a:p>
                  </a:txBody>
                  <a:tcPr marL="0" marR="0" marT="0" marB="0" anchor="ctr"/>
                </a:tc>
              </a:tr>
              <a:tr h="373598">
                <a:tc vMerge="1">
                  <a:txBody>
                    <a:bodyPr/>
                    <a:lstStyle/>
                    <a:p>
                      <a:endParaRPr lang="en-US"/>
                    </a:p>
                  </a:txBody>
                  <a:tcPr/>
                </a:tc>
                <a:tc>
                  <a:txBody>
                    <a:bodyPr/>
                    <a:lstStyle/>
                    <a:p>
                      <a:pPr marL="38100" marR="38100" algn="just">
                        <a:lnSpc>
                          <a:spcPct val="115000"/>
                        </a:lnSpc>
                        <a:spcBef>
                          <a:spcPts val="600"/>
                        </a:spcBef>
                        <a:spcAft>
                          <a:spcPts val="1200"/>
                        </a:spcAft>
                      </a:pPr>
                      <a:r>
                        <a:rPr lang="en-US" sz="1400" dirty="0">
                          <a:effectLst/>
                          <a:latin typeface="Times New Roman" pitchFamily="18" charset="0"/>
                          <a:cs typeface="Times New Roman" pitchFamily="18" charset="0"/>
                        </a:rPr>
                        <a:t>46-56</a:t>
                      </a:r>
                      <a:endParaRPr lang="en-US" sz="1400" dirty="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29</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13.2</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13.2</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94.1</a:t>
                      </a:r>
                      <a:endParaRPr lang="en-US" sz="1400">
                        <a:effectLst/>
                        <a:latin typeface="Times New Roman" pitchFamily="18" charset="0"/>
                        <a:ea typeface="Calibri"/>
                        <a:cs typeface="Times New Roman" pitchFamily="18" charset="0"/>
                      </a:endParaRPr>
                    </a:p>
                  </a:txBody>
                  <a:tcPr marL="0" marR="0" marT="0" marB="0" anchor="ctr"/>
                </a:tc>
              </a:tr>
              <a:tr h="373598">
                <a:tc v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56+</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13</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5.9</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5.9</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100.0</a:t>
                      </a:r>
                      <a:endParaRPr lang="en-US" sz="1400">
                        <a:effectLst/>
                        <a:latin typeface="Times New Roman" pitchFamily="18" charset="0"/>
                        <a:ea typeface="Calibri"/>
                        <a:cs typeface="Times New Roman" pitchFamily="18" charset="0"/>
                      </a:endParaRPr>
                    </a:p>
                  </a:txBody>
                  <a:tcPr marL="0" marR="0" marT="0" marB="0" anchor="ctr"/>
                </a:tc>
              </a:tr>
              <a:tr h="373598">
                <a:tc v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Total</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220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100.0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100.0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0" marR="0" algn="just">
                        <a:lnSpc>
                          <a:spcPct val="115000"/>
                        </a:lnSpc>
                        <a:spcBef>
                          <a:spcPts val="600"/>
                        </a:spcBef>
                        <a:spcAft>
                          <a:spcPts val="1200"/>
                        </a:spcAft>
                      </a:pPr>
                      <a:r>
                        <a:rPr lang="en-US" sz="1400" dirty="0">
                          <a:effectLst/>
                          <a:latin typeface="Times New Roman" pitchFamily="18" charset="0"/>
                          <a:cs typeface="Times New Roman" pitchFamily="18" charset="0"/>
                        </a:rPr>
                        <a:t> </a:t>
                      </a:r>
                      <a:endParaRPr lang="en-US" sz="1400" dirty="0">
                        <a:effectLst/>
                        <a:latin typeface="Times New Roman" pitchFamily="18" charset="0"/>
                        <a:ea typeface="Calibri"/>
                        <a:cs typeface="Times New Roman" pitchFamily="18" charset="0"/>
                      </a:endParaRPr>
                    </a:p>
                  </a:txBody>
                  <a:tcPr marL="0" marR="0" marT="0" marB="0"/>
                </a:tc>
              </a:tr>
            </a:tbl>
          </a:graphicData>
        </a:graphic>
      </p:graphicFrame>
      <p:sp>
        <p:nvSpPr>
          <p:cNvPr id="5" name="Rectangle 4"/>
          <p:cNvSpPr/>
          <p:nvPr/>
        </p:nvSpPr>
        <p:spPr>
          <a:xfrm>
            <a:off x="838200" y="3460645"/>
            <a:ext cx="7391400" cy="2460738"/>
          </a:xfrm>
          <a:prstGeom prst="rect">
            <a:avLst/>
          </a:prstGeom>
        </p:spPr>
        <p:txBody>
          <a:bodyPr wrap="square">
            <a:spAutoFit/>
          </a:bodyPr>
          <a:lstStyle/>
          <a:p>
            <a:pPr>
              <a:lnSpc>
                <a:spcPct val="200000"/>
              </a:lnSpc>
            </a:pPr>
            <a:r>
              <a:rPr lang="en-US" sz="2000" dirty="0">
                <a:latin typeface="Times New Roman" pitchFamily="18" charset="0"/>
                <a:cs typeface="Times New Roman" pitchFamily="18" charset="0"/>
              </a:rPr>
              <a:t>Table 3.7 shows age wise means of OS, OC and OCB such as;</a:t>
            </a:r>
          </a:p>
          <a:p>
            <a:pPr>
              <a:lnSpc>
                <a:spcPct val="200000"/>
              </a:lnSpc>
            </a:pPr>
            <a:r>
              <a:rPr lang="en-US" sz="2000" dirty="0">
                <a:latin typeface="Times New Roman" pitchFamily="18" charset="0"/>
                <a:cs typeface="Times New Roman" pitchFamily="18" charset="0"/>
              </a:rPr>
              <a:t>OS: 25-35 (5.68), 36-45 (5.65), 46-56 (5.41) and above 56 (5.32).</a:t>
            </a:r>
          </a:p>
          <a:p>
            <a:pPr>
              <a:lnSpc>
                <a:spcPct val="200000"/>
              </a:lnSpc>
            </a:pPr>
            <a:r>
              <a:rPr lang="en-US" sz="2000" dirty="0">
                <a:latin typeface="Times New Roman" pitchFamily="18" charset="0"/>
                <a:cs typeface="Times New Roman" pitchFamily="18" charset="0"/>
              </a:rPr>
              <a:t>OC: 25-35 (3.52), 36-45 (3.45), 46-56 (3.63) and above 56 (3.46).</a:t>
            </a:r>
          </a:p>
          <a:p>
            <a:pPr>
              <a:lnSpc>
                <a:spcPct val="200000"/>
              </a:lnSpc>
            </a:pPr>
            <a:r>
              <a:rPr lang="en-US" sz="2000" dirty="0">
                <a:latin typeface="Times New Roman" pitchFamily="18" charset="0"/>
                <a:cs typeface="Times New Roman" pitchFamily="18" charset="0"/>
              </a:rPr>
              <a:t>OCB: 25-35 (2.22), 36-45 (2.01), 46-56 (2.29) and above 56 (2.12). </a:t>
            </a:r>
          </a:p>
        </p:txBody>
      </p:sp>
    </p:spTree>
    <p:extLst>
      <p:ext uri="{BB962C8B-B14F-4D97-AF65-F5344CB8AC3E}">
        <p14:creationId xmlns:p14="http://schemas.microsoft.com/office/powerpoint/2010/main" val="11014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INTRODUCTION TO THE STUDY CONSTRUCTS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pPr marL="0" indent="0">
              <a:buNone/>
            </a:pPr>
            <a:r>
              <a:rPr lang="en-US" sz="8000" b="1" dirty="0" smtClean="0">
                <a:latin typeface="Times New Roman" pitchFamily="18" charset="0"/>
                <a:cs typeface="Times New Roman" pitchFamily="18" charset="0"/>
              </a:rPr>
              <a:t>OCB </a:t>
            </a:r>
            <a:r>
              <a:rPr lang="en-US" sz="8000" dirty="0" smtClean="0"/>
              <a:t> </a:t>
            </a:r>
          </a:p>
          <a:p>
            <a:pPr marL="0" indent="0">
              <a:buNone/>
            </a:pPr>
            <a:r>
              <a:rPr lang="en-US" sz="8600" dirty="0" smtClean="0">
                <a:latin typeface="Times New Roman" pitchFamily="18" charset="0"/>
                <a:cs typeface="Times New Roman" pitchFamily="18" charset="0"/>
              </a:rPr>
              <a:t>Organizational </a:t>
            </a:r>
            <a:r>
              <a:rPr lang="en-US" sz="8600" dirty="0">
                <a:latin typeface="Times New Roman" pitchFamily="18" charset="0"/>
                <a:cs typeface="Times New Roman" pitchFamily="18" charset="0"/>
              </a:rPr>
              <a:t>Citizenship Behavior (OCB) is extra-role rather than in-role </a:t>
            </a:r>
            <a:r>
              <a:rPr lang="en-US" sz="8600" dirty="0" smtClean="0">
                <a:latin typeface="Times New Roman" pitchFamily="18" charset="0"/>
                <a:cs typeface="Times New Roman" pitchFamily="18" charset="0"/>
              </a:rPr>
              <a:t>behavior, a </a:t>
            </a:r>
            <a:r>
              <a:rPr lang="en-US" sz="8600" dirty="0">
                <a:latin typeface="Times New Roman" pitchFamily="18" charset="0"/>
                <a:cs typeface="Times New Roman" pitchFamily="18" charset="0"/>
              </a:rPr>
              <a:t>free will conduct as it is excluded from the formal reward system but one of the most important factors influencing organizational </a:t>
            </a:r>
            <a:r>
              <a:rPr lang="en-US" sz="8600" dirty="0" smtClean="0">
                <a:latin typeface="Times New Roman" pitchFamily="18" charset="0"/>
                <a:cs typeface="Times New Roman" pitchFamily="18" charset="0"/>
              </a:rPr>
              <a:t>effectiveness (Organ 1988).</a:t>
            </a:r>
          </a:p>
          <a:p>
            <a:pPr marL="0" indent="0">
              <a:buNone/>
            </a:pPr>
            <a:r>
              <a:rPr lang="en-US" sz="8000" b="1" dirty="0" smtClean="0">
                <a:latin typeface="Times New Roman" pitchFamily="18" charset="0"/>
                <a:cs typeface="Times New Roman" pitchFamily="18" charset="0"/>
              </a:rPr>
              <a:t>Construct of OCB </a:t>
            </a:r>
          </a:p>
          <a:p>
            <a:pPr marL="0" indent="0">
              <a:buNone/>
            </a:pPr>
            <a:r>
              <a:rPr lang="en-US" sz="7000" dirty="0" smtClean="0">
                <a:latin typeface="Times New Roman" pitchFamily="18" charset="0"/>
                <a:cs typeface="Times New Roman" pitchFamily="18" charset="0"/>
              </a:rPr>
              <a:t>Altruism, Conscientiousness, Sportsmanship, Courtesy </a:t>
            </a:r>
            <a:r>
              <a:rPr lang="en-US" sz="7000" dirty="0" smtClean="0"/>
              <a:t>, </a:t>
            </a:r>
            <a:r>
              <a:rPr lang="en-US" sz="7000" dirty="0" smtClean="0">
                <a:latin typeface="Times New Roman" pitchFamily="18" charset="0"/>
                <a:cs typeface="Times New Roman" pitchFamily="18" charset="0"/>
              </a:rPr>
              <a:t>Civic Virtue</a:t>
            </a:r>
            <a:endParaRPr lang="en-US" sz="7000" dirty="0">
              <a:latin typeface="Times New Roman" pitchFamily="18" charset="0"/>
              <a:cs typeface="Times New Roman" pitchFamily="18" charset="0"/>
            </a:endParaRPr>
          </a:p>
          <a:p>
            <a:pPr marL="0" indent="0">
              <a:buNone/>
            </a:pPr>
            <a:endParaRPr lang="en-US" sz="3300" b="1"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2066511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3200" b="1" dirty="0">
                <a:latin typeface="Times New Roman" pitchFamily="18" charset="0"/>
                <a:cs typeface="Times New Roman" pitchFamily="18" charset="0"/>
              </a:rPr>
              <a:t>Q</a:t>
            </a:r>
            <a:r>
              <a:rPr lang="en-US" sz="3200" b="1" dirty="0" smtClean="0">
                <a:latin typeface="Times New Roman" pitchFamily="18" charset="0"/>
                <a:cs typeface="Times New Roman" pitchFamily="18" charset="0"/>
              </a:rPr>
              <a:t>ualifications</a:t>
            </a:r>
            <a:endParaRPr lang="en-US" sz="32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1697080"/>
              </p:ext>
            </p:extLst>
          </p:nvPr>
        </p:nvGraphicFramePr>
        <p:xfrm>
          <a:off x="1295400" y="838201"/>
          <a:ext cx="7010400" cy="2459958"/>
        </p:xfrm>
        <a:graphic>
          <a:graphicData uri="http://schemas.openxmlformats.org/drawingml/2006/table">
            <a:tbl>
              <a:tblPr>
                <a:tableStyleId>{5C22544A-7EE6-4342-B048-85BDC9FD1C3A}</a:tableStyleId>
              </a:tblPr>
              <a:tblGrid>
                <a:gridCol w="1371600"/>
                <a:gridCol w="1160274"/>
                <a:gridCol w="973326"/>
                <a:gridCol w="685800"/>
                <a:gridCol w="1143000"/>
                <a:gridCol w="1676400"/>
              </a:tblGrid>
              <a:tr h="443378">
                <a:tc gridSpan="6">
                  <a:txBody>
                    <a:bodyPr/>
                    <a:lstStyle/>
                    <a:p>
                      <a:pPr marL="38100" marR="38100" algn="just">
                        <a:lnSpc>
                          <a:spcPct val="115000"/>
                        </a:lnSpc>
                        <a:spcBef>
                          <a:spcPts val="600"/>
                        </a:spcBef>
                        <a:spcAft>
                          <a:spcPts val="1200"/>
                        </a:spcAft>
                      </a:pPr>
                      <a:r>
                        <a:rPr lang="en-US" sz="1400" dirty="0">
                          <a:effectLst/>
                          <a:latin typeface="Times New Roman" pitchFamily="18" charset="0"/>
                          <a:cs typeface="Times New Roman" pitchFamily="18" charset="0"/>
                        </a:rPr>
                        <a:t>Qualification of the Respondents</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1463">
                <a:tc gridSpan="2">
                  <a:txBody>
                    <a:bodyPr/>
                    <a:lstStyle/>
                    <a:p>
                      <a:pPr marL="38100" marR="38100" algn="just">
                        <a:lnSpc>
                          <a:spcPct val="115000"/>
                        </a:lnSpc>
                        <a:spcBef>
                          <a:spcPts val="600"/>
                        </a:spcBef>
                        <a:spcAft>
                          <a:spcPts val="1200"/>
                        </a:spcAft>
                      </a:pPr>
                      <a:r>
                        <a:rPr lang="en-US" sz="1400" dirty="0">
                          <a:effectLst/>
                          <a:latin typeface="Times New Roman" pitchFamily="18" charset="0"/>
                          <a:cs typeface="Times New Roman" pitchFamily="18" charset="0"/>
                        </a:rPr>
                        <a:t> </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a:txBody>
                    <a:bodyPr/>
                    <a:lstStyle/>
                    <a:p>
                      <a:pPr marL="38100" marR="38100" algn="just">
                        <a:lnSpc>
                          <a:spcPct val="115000"/>
                        </a:lnSpc>
                        <a:spcBef>
                          <a:spcPts val="600"/>
                        </a:spcBef>
                        <a:spcAft>
                          <a:spcPts val="1200"/>
                        </a:spcAft>
                      </a:pPr>
                      <a:r>
                        <a:rPr lang="en-US" sz="1400" dirty="0">
                          <a:effectLst/>
                          <a:latin typeface="Times New Roman" pitchFamily="18" charset="0"/>
                          <a:cs typeface="Times New Roman" pitchFamily="18" charset="0"/>
                        </a:rPr>
                        <a:t>Frequency</a:t>
                      </a:r>
                      <a:endParaRPr lang="en-US" sz="1400" dirty="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Percent</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Valid Percent</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Cumulative Percent</a:t>
                      </a:r>
                      <a:endParaRPr lang="en-US" sz="1400">
                        <a:effectLst/>
                        <a:latin typeface="Times New Roman" pitchFamily="18" charset="0"/>
                        <a:ea typeface="Calibri"/>
                        <a:cs typeface="Times New Roman" pitchFamily="18" charset="0"/>
                      </a:endParaRPr>
                    </a:p>
                  </a:txBody>
                  <a:tcPr marL="0" marR="0" marT="0" marB="0"/>
                </a:tc>
              </a:tr>
              <a:tr h="381463">
                <a:tc rowSpan="5">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Valid</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dirty="0">
                          <a:effectLst/>
                          <a:latin typeface="Times New Roman" pitchFamily="18" charset="0"/>
                          <a:cs typeface="Times New Roman" pitchFamily="18" charset="0"/>
                        </a:rPr>
                        <a:t>Intermediate</a:t>
                      </a:r>
                      <a:endParaRPr lang="en-US" sz="1400" dirty="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20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9.1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9.1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9.1</a:t>
                      </a:r>
                      <a:endParaRPr lang="en-US" sz="1400">
                        <a:effectLst/>
                        <a:latin typeface="Times New Roman" pitchFamily="18" charset="0"/>
                        <a:ea typeface="Calibri"/>
                        <a:cs typeface="Times New Roman" pitchFamily="18" charset="0"/>
                      </a:endParaRPr>
                    </a:p>
                  </a:txBody>
                  <a:tcPr marL="0" marR="0" marT="0" marB="0" anchor="ctr"/>
                </a:tc>
              </a:tr>
              <a:tr h="381463">
                <a:tc v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Undergraduate</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87</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39.5</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39.5</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48.6</a:t>
                      </a:r>
                      <a:endParaRPr lang="en-US" sz="1400">
                        <a:effectLst/>
                        <a:latin typeface="Times New Roman" pitchFamily="18" charset="0"/>
                        <a:ea typeface="Calibri"/>
                        <a:cs typeface="Times New Roman" pitchFamily="18" charset="0"/>
                      </a:endParaRPr>
                    </a:p>
                  </a:txBody>
                  <a:tcPr marL="0" marR="0" marT="0" marB="0" anchor="ctr"/>
                </a:tc>
              </a:tr>
              <a:tr h="196486">
                <a:tc v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Graduate</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72</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32.7</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32.7</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81.4</a:t>
                      </a:r>
                      <a:endParaRPr lang="en-US" sz="1400">
                        <a:effectLst/>
                        <a:latin typeface="Times New Roman" pitchFamily="18" charset="0"/>
                        <a:ea typeface="Calibri"/>
                        <a:cs typeface="Times New Roman" pitchFamily="18" charset="0"/>
                      </a:endParaRPr>
                    </a:p>
                  </a:txBody>
                  <a:tcPr marL="0" marR="0" marT="0" marB="0" anchor="ctr"/>
                </a:tc>
              </a:tr>
              <a:tr h="381463">
                <a:tc v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Post Graduate</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41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18.6</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18.6</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100.0</a:t>
                      </a:r>
                      <a:endParaRPr lang="en-US" sz="1400">
                        <a:effectLst/>
                        <a:latin typeface="Times New Roman" pitchFamily="18" charset="0"/>
                        <a:ea typeface="Calibri"/>
                        <a:cs typeface="Times New Roman" pitchFamily="18" charset="0"/>
                      </a:endParaRPr>
                    </a:p>
                  </a:txBody>
                  <a:tcPr marL="0" marR="0" marT="0" marB="0" anchor="ctr"/>
                </a:tc>
              </a:tr>
              <a:tr h="196486">
                <a:tc v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Total</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220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100.0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100.0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0" marR="0" algn="just">
                        <a:lnSpc>
                          <a:spcPct val="115000"/>
                        </a:lnSpc>
                        <a:spcBef>
                          <a:spcPts val="600"/>
                        </a:spcBef>
                        <a:spcAft>
                          <a:spcPts val="1200"/>
                        </a:spcAft>
                      </a:pPr>
                      <a:r>
                        <a:rPr lang="en-US" sz="1400" dirty="0">
                          <a:effectLst/>
                          <a:latin typeface="Times New Roman" pitchFamily="18" charset="0"/>
                          <a:cs typeface="Times New Roman" pitchFamily="18" charset="0"/>
                        </a:rPr>
                        <a:t> </a:t>
                      </a:r>
                      <a:endParaRPr lang="en-US" sz="1400" dirty="0">
                        <a:effectLst/>
                        <a:latin typeface="Times New Roman" pitchFamily="18" charset="0"/>
                        <a:ea typeface="Calibri"/>
                        <a:cs typeface="Times New Roman" pitchFamily="18" charset="0"/>
                      </a:endParaRPr>
                    </a:p>
                  </a:txBody>
                  <a:tcPr marL="0" marR="0" marT="0" marB="0"/>
                </a:tc>
              </a:tr>
            </a:tbl>
          </a:graphicData>
        </a:graphic>
      </p:graphicFrame>
      <p:sp>
        <p:nvSpPr>
          <p:cNvPr id="5" name="Rectangle 4"/>
          <p:cNvSpPr/>
          <p:nvPr/>
        </p:nvSpPr>
        <p:spPr>
          <a:xfrm>
            <a:off x="609600" y="3581400"/>
            <a:ext cx="8382000" cy="2777940"/>
          </a:xfrm>
          <a:prstGeom prst="rect">
            <a:avLst/>
          </a:prstGeom>
        </p:spPr>
        <p:txBody>
          <a:bodyPr wrap="square">
            <a:spAutoFit/>
          </a:bodyPr>
          <a:lstStyle/>
          <a:p>
            <a:pPr>
              <a:lnSpc>
                <a:spcPct val="200000"/>
              </a:lnSpc>
            </a:pPr>
            <a:r>
              <a:rPr lang="en-US" dirty="0">
                <a:latin typeface="Times New Roman" pitchFamily="18" charset="0"/>
                <a:cs typeface="Times New Roman" pitchFamily="18" charset="0"/>
              </a:rPr>
              <a:t>Table 3.8 shows the means of OS, OC and OCB among different qualification levels.</a:t>
            </a:r>
          </a:p>
          <a:p>
            <a:pPr>
              <a:lnSpc>
                <a:spcPct val="200000"/>
              </a:lnSpc>
            </a:pPr>
            <a:r>
              <a:rPr lang="en-US" dirty="0">
                <a:latin typeface="Times New Roman" pitchFamily="18" charset="0"/>
                <a:cs typeface="Times New Roman" pitchFamily="18" charset="0"/>
              </a:rPr>
              <a:t> OS: intermediate (5.70), under graduate (5.62), graduate (5.61) and post graduate (5.32).</a:t>
            </a:r>
          </a:p>
          <a:p>
            <a:pPr>
              <a:lnSpc>
                <a:spcPct val="200000"/>
              </a:lnSpc>
            </a:pPr>
            <a:r>
              <a:rPr lang="en-US" dirty="0">
                <a:latin typeface="Times New Roman" pitchFamily="18" charset="0"/>
                <a:cs typeface="Times New Roman" pitchFamily="18" charset="0"/>
              </a:rPr>
              <a:t>OC: intermediate (3.57), under graduate (3.54), graduate (3.44) and post graduate (3.57)</a:t>
            </a:r>
          </a:p>
          <a:p>
            <a:pPr>
              <a:lnSpc>
                <a:spcPct val="200000"/>
              </a:lnSpc>
            </a:pPr>
            <a:r>
              <a:rPr lang="en-US" dirty="0">
                <a:latin typeface="Times New Roman" pitchFamily="18" charset="0"/>
                <a:cs typeface="Times New Roman" pitchFamily="18" charset="0"/>
              </a:rPr>
              <a:t>OCB: intermediate (2.23), under graduate (2.08), graduate (2.18) and post graduate (2.29)</a:t>
            </a:r>
          </a:p>
        </p:txBody>
      </p:sp>
    </p:spTree>
    <p:extLst>
      <p:ext uri="{BB962C8B-B14F-4D97-AF65-F5344CB8AC3E}">
        <p14:creationId xmlns:p14="http://schemas.microsoft.com/office/powerpoint/2010/main" val="2665622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a:bodyPr>
          <a:lstStyle/>
          <a:p>
            <a:r>
              <a:rPr lang="en-US" sz="2400" b="1" dirty="0" smtClean="0">
                <a:latin typeface="Times New Roman" pitchFamily="18" charset="0"/>
                <a:cs typeface="Times New Roman" pitchFamily="18" charset="0"/>
              </a:rPr>
              <a:t>Experience</a:t>
            </a:r>
            <a:endParaRPr lang="en-US" sz="24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2430957"/>
              </p:ext>
            </p:extLst>
          </p:nvPr>
        </p:nvGraphicFramePr>
        <p:xfrm>
          <a:off x="538716" y="685799"/>
          <a:ext cx="8001000" cy="4693920"/>
        </p:xfrm>
        <a:graphic>
          <a:graphicData uri="http://schemas.openxmlformats.org/drawingml/2006/table">
            <a:tbl>
              <a:tblPr>
                <a:tableStyleId>{5C22544A-7EE6-4342-B048-85BDC9FD1C3A}</a:tableStyleId>
              </a:tblPr>
              <a:tblGrid>
                <a:gridCol w="2751605"/>
                <a:gridCol w="1205479"/>
                <a:gridCol w="762000"/>
                <a:gridCol w="762000"/>
                <a:gridCol w="990600"/>
                <a:gridCol w="1529316"/>
              </a:tblGrid>
              <a:tr h="344902">
                <a:tc gridSpan="6">
                  <a:txBody>
                    <a:bodyPr/>
                    <a:lstStyle/>
                    <a:p>
                      <a:pPr marL="0" marR="38100" algn="just">
                        <a:lnSpc>
                          <a:spcPct val="200000"/>
                        </a:lnSpc>
                        <a:spcBef>
                          <a:spcPts val="600"/>
                        </a:spcBef>
                        <a:spcAft>
                          <a:spcPts val="1200"/>
                        </a:spcAft>
                      </a:pPr>
                      <a:r>
                        <a:rPr lang="en-US" sz="1400" dirty="0">
                          <a:effectLst/>
                        </a:rPr>
                        <a:t>Experience of Respondents</a:t>
                      </a:r>
                      <a:endParaRPr lang="en-US" sz="1400" dirty="0">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5964">
                <a:tc gridSpan="2">
                  <a:txBody>
                    <a:bodyPr/>
                    <a:lstStyle/>
                    <a:p>
                      <a:pPr marL="38100" marR="38100" algn="just">
                        <a:lnSpc>
                          <a:spcPct val="200000"/>
                        </a:lnSpc>
                        <a:spcBef>
                          <a:spcPts val="600"/>
                        </a:spcBef>
                        <a:spcAft>
                          <a:spcPts val="1200"/>
                        </a:spcAft>
                      </a:pPr>
                      <a:r>
                        <a:rPr lang="en-US" sz="1400">
                          <a:effectLst/>
                        </a:rPr>
                        <a:t> </a:t>
                      </a:r>
                      <a:endParaRPr lang="en-US" sz="1400">
                        <a:effectLst/>
                        <a:latin typeface="Calibri"/>
                        <a:ea typeface="Calibri"/>
                        <a:cs typeface="Times New Roman"/>
                      </a:endParaRPr>
                    </a:p>
                  </a:txBody>
                  <a:tcPr marL="0" marR="0" marT="0" marB="0"/>
                </a:tc>
                <a:tc h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rPr>
                        <a:t>Frequency</a:t>
                      </a:r>
                      <a:endParaRPr lang="en-US" sz="1400">
                        <a:effectLst/>
                        <a:latin typeface="Calibri"/>
                        <a:ea typeface="Calibri"/>
                        <a:cs typeface="Times New Roman"/>
                      </a:endParaRPr>
                    </a:p>
                  </a:txBody>
                  <a:tcPr marL="0" marR="0" marT="0" marB="0"/>
                </a:tc>
                <a:tc>
                  <a:txBody>
                    <a:bodyPr/>
                    <a:lstStyle/>
                    <a:p>
                      <a:pPr marL="38100" marR="38100" algn="just">
                        <a:lnSpc>
                          <a:spcPct val="200000"/>
                        </a:lnSpc>
                        <a:spcBef>
                          <a:spcPts val="600"/>
                        </a:spcBef>
                        <a:spcAft>
                          <a:spcPts val="1200"/>
                        </a:spcAft>
                      </a:pPr>
                      <a:r>
                        <a:rPr lang="en-US" sz="1400">
                          <a:effectLst/>
                        </a:rPr>
                        <a:t>Percent</a:t>
                      </a:r>
                      <a:endParaRPr lang="en-US" sz="1400">
                        <a:effectLst/>
                        <a:latin typeface="Calibri"/>
                        <a:ea typeface="Calibri"/>
                        <a:cs typeface="Times New Roman"/>
                      </a:endParaRPr>
                    </a:p>
                  </a:txBody>
                  <a:tcPr marL="0" marR="0" marT="0" marB="0"/>
                </a:tc>
                <a:tc>
                  <a:txBody>
                    <a:bodyPr/>
                    <a:lstStyle/>
                    <a:p>
                      <a:pPr marL="38100" marR="38100" algn="just">
                        <a:lnSpc>
                          <a:spcPct val="200000"/>
                        </a:lnSpc>
                        <a:spcBef>
                          <a:spcPts val="600"/>
                        </a:spcBef>
                        <a:spcAft>
                          <a:spcPts val="1200"/>
                        </a:spcAft>
                      </a:pPr>
                      <a:r>
                        <a:rPr lang="en-US" sz="1400">
                          <a:effectLst/>
                        </a:rPr>
                        <a:t>Valid Percent</a:t>
                      </a:r>
                      <a:endParaRPr lang="en-US" sz="1400">
                        <a:effectLst/>
                        <a:latin typeface="Calibri"/>
                        <a:ea typeface="Calibri"/>
                        <a:cs typeface="Times New Roman"/>
                      </a:endParaRPr>
                    </a:p>
                  </a:txBody>
                  <a:tcPr marL="0" marR="0" marT="0" marB="0"/>
                </a:tc>
                <a:tc>
                  <a:txBody>
                    <a:bodyPr/>
                    <a:lstStyle/>
                    <a:p>
                      <a:pPr marL="38100" marR="38100" algn="just">
                        <a:lnSpc>
                          <a:spcPct val="200000"/>
                        </a:lnSpc>
                        <a:spcBef>
                          <a:spcPts val="600"/>
                        </a:spcBef>
                        <a:spcAft>
                          <a:spcPts val="1200"/>
                        </a:spcAft>
                      </a:pPr>
                      <a:r>
                        <a:rPr lang="en-US" sz="1400">
                          <a:effectLst/>
                        </a:rPr>
                        <a:t>Cumulative Percent</a:t>
                      </a:r>
                      <a:endParaRPr lang="en-US" sz="1400">
                        <a:effectLst/>
                        <a:latin typeface="Calibri"/>
                        <a:ea typeface="Calibri"/>
                        <a:cs typeface="Times New Roman"/>
                      </a:endParaRPr>
                    </a:p>
                  </a:txBody>
                  <a:tcPr marL="0" marR="0" marT="0" marB="0"/>
                </a:tc>
              </a:tr>
              <a:tr h="745964">
                <a:tc rowSpan="6">
                  <a:txBody>
                    <a:bodyPr/>
                    <a:lstStyle/>
                    <a:p>
                      <a:pPr marL="38100" marR="38100" algn="just">
                        <a:lnSpc>
                          <a:spcPct val="200000"/>
                        </a:lnSpc>
                        <a:spcBef>
                          <a:spcPts val="600"/>
                        </a:spcBef>
                        <a:spcAft>
                          <a:spcPts val="1200"/>
                        </a:spcAft>
                      </a:pPr>
                      <a:r>
                        <a:rPr lang="en-US" sz="1400">
                          <a:effectLst/>
                        </a:rPr>
                        <a:t>Valid</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Less than 1 year</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19</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8.6</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8.6</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8.6</a:t>
                      </a:r>
                      <a:endParaRPr lang="en-US" sz="1400">
                        <a:effectLst/>
                        <a:latin typeface="Calibri"/>
                        <a:ea typeface="Calibri"/>
                        <a:cs typeface="Times New Roman"/>
                      </a:endParaRPr>
                    </a:p>
                  </a:txBody>
                  <a:tcPr marL="0" marR="0" marT="0" marB="0" anchor="ctr"/>
                </a:tc>
              </a:tr>
              <a:tr h="344902">
                <a:tc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rPr>
                        <a:t>1 to 3 years</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28</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12.7</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12.7</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21.4</a:t>
                      </a:r>
                      <a:endParaRPr lang="en-US" sz="1400">
                        <a:effectLst/>
                        <a:latin typeface="Calibri"/>
                        <a:ea typeface="Calibri"/>
                        <a:cs typeface="Times New Roman"/>
                      </a:endParaRPr>
                    </a:p>
                  </a:txBody>
                  <a:tcPr marL="0" marR="0" marT="0" marB="0" anchor="ctr"/>
                </a:tc>
              </a:tr>
              <a:tr h="344902">
                <a:tc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rPr>
                        <a:t>3 to 5 years</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76</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34.5</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34.5</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55.9</a:t>
                      </a:r>
                      <a:endParaRPr lang="en-US" sz="1400">
                        <a:effectLst/>
                        <a:latin typeface="Calibri"/>
                        <a:ea typeface="Calibri"/>
                        <a:cs typeface="Times New Roman"/>
                      </a:endParaRPr>
                    </a:p>
                  </a:txBody>
                  <a:tcPr marL="0" marR="0" marT="0" marB="0" anchor="ctr"/>
                </a:tc>
              </a:tr>
              <a:tr h="344902">
                <a:tc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rPr>
                        <a:t>5 to 10 years</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54</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24.5</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24.5</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80.5</a:t>
                      </a:r>
                      <a:endParaRPr lang="en-US" sz="1400">
                        <a:effectLst/>
                        <a:latin typeface="Calibri"/>
                        <a:ea typeface="Calibri"/>
                        <a:cs typeface="Times New Roman"/>
                      </a:endParaRPr>
                    </a:p>
                  </a:txBody>
                  <a:tcPr marL="0" marR="0" marT="0" marB="0" anchor="ctr"/>
                </a:tc>
              </a:tr>
              <a:tr h="745964">
                <a:tc vMerge="1">
                  <a:txBody>
                    <a:bodyPr/>
                    <a:lstStyle/>
                    <a:p>
                      <a:endParaRPr lang="en-US"/>
                    </a:p>
                  </a:txBody>
                  <a:tcPr/>
                </a:tc>
                <a:tc>
                  <a:txBody>
                    <a:bodyPr/>
                    <a:lstStyle/>
                    <a:p>
                      <a:pPr marL="38100" marR="38100" algn="just">
                        <a:lnSpc>
                          <a:spcPct val="200000"/>
                        </a:lnSpc>
                        <a:spcBef>
                          <a:spcPts val="600"/>
                        </a:spcBef>
                        <a:spcAft>
                          <a:spcPts val="1200"/>
                        </a:spcAft>
                      </a:pPr>
                      <a:r>
                        <a:rPr lang="en-US" sz="1400" dirty="0">
                          <a:effectLst/>
                        </a:rPr>
                        <a:t>Above than 10 years</a:t>
                      </a:r>
                      <a:endParaRPr lang="en-US" sz="1400" dirty="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dirty="0">
                          <a:effectLst/>
                        </a:rPr>
                        <a:t>43</a:t>
                      </a:r>
                      <a:endParaRPr lang="en-US" sz="1400" dirty="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19.5</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19.5</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100.0</a:t>
                      </a:r>
                      <a:endParaRPr lang="en-US" sz="1400">
                        <a:effectLst/>
                        <a:latin typeface="Calibri"/>
                        <a:ea typeface="Calibri"/>
                        <a:cs typeface="Times New Roman"/>
                      </a:endParaRPr>
                    </a:p>
                  </a:txBody>
                  <a:tcPr marL="0" marR="0" marT="0" marB="0" anchor="ctr"/>
                </a:tc>
              </a:tr>
              <a:tr h="344902">
                <a:tc vMerge="1">
                  <a:txBody>
                    <a:bodyPr/>
                    <a:lstStyle/>
                    <a:p>
                      <a:endParaRPr lang="en-US"/>
                    </a:p>
                  </a:txBody>
                  <a:tcPr/>
                </a:tc>
                <a:tc>
                  <a:txBody>
                    <a:bodyPr/>
                    <a:lstStyle/>
                    <a:p>
                      <a:pPr marL="38100" marR="38100" algn="just">
                        <a:lnSpc>
                          <a:spcPct val="200000"/>
                        </a:lnSpc>
                        <a:spcBef>
                          <a:spcPts val="600"/>
                        </a:spcBef>
                        <a:spcAft>
                          <a:spcPts val="1200"/>
                        </a:spcAft>
                      </a:pPr>
                      <a:r>
                        <a:rPr lang="en-US" sz="1400" dirty="0">
                          <a:effectLst/>
                        </a:rPr>
                        <a:t>Total</a:t>
                      </a:r>
                      <a:endParaRPr lang="en-US" sz="1400" dirty="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dirty="0">
                          <a:effectLst/>
                        </a:rPr>
                        <a:t>220</a:t>
                      </a:r>
                      <a:endParaRPr lang="en-US" sz="1400" dirty="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100.0</a:t>
                      </a:r>
                      <a:endParaRPr lang="en-US" sz="1400">
                        <a:effectLst/>
                        <a:latin typeface="Calibri"/>
                        <a:ea typeface="Calibri"/>
                        <a:cs typeface="Times New Roman"/>
                      </a:endParaRPr>
                    </a:p>
                  </a:txBody>
                  <a:tcPr marL="0" marR="0" marT="0" marB="0" anchor="ctr"/>
                </a:tc>
                <a:tc>
                  <a:txBody>
                    <a:bodyPr/>
                    <a:lstStyle/>
                    <a:p>
                      <a:pPr marL="38100" marR="38100" algn="just">
                        <a:lnSpc>
                          <a:spcPct val="200000"/>
                        </a:lnSpc>
                        <a:spcBef>
                          <a:spcPts val="600"/>
                        </a:spcBef>
                        <a:spcAft>
                          <a:spcPts val="1200"/>
                        </a:spcAft>
                      </a:pPr>
                      <a:r>
                        <a:rPr lang="en-US" sz="1400">
                          <a:effectLst/>
                        </a:rPr>
                        <a:t>100.0</a:t>
                      </a:r>
                      <a:endParaRPr lang="en-US" sz="1400">
                        <a:effectLst/>
                        <a:latin typeface="Calibri"/>
                        <a:ea typeface="Calibri"/>
                        <a:cs typeface="Times New Roman"/>
                      </a:endParaRPr>
                    </a:p>
                  </a:txBody>
                  <a:tcPr marL="0" marR="0" marT="0" marB="0" anchor="ctr"/>
                </a:tc>
                <a:tc>
                  <a:txBody>
                    <a:bodyPr/>
                    <a:lstStyle/>
                    <a:p>
                      <a:pPr marL="0" marR="0" algn="just">
                        <a:lnSpc>
                          <a:spcPct val="200000"/>
                        </a:lnSpc>
                        <a:spcBef>
                          <a:spcPts val="600"/>
                        </a:spcBef>
                        <a:spcAft>
                          <a:spcPts val="1200"/>
                        </a:spcAft>
                      </a:pPr>
                      <a:r>
                        <a:rPr lang="en-US" sz="1400" dirty="0">
                          <a:effectLst/>
                        </a:rPr>
                        <a:t> </a:t>
                      </a:r>
                      <a:endParaRPr lang="en-US" sz="1400" dirty="0">
                        <a:effectLst/>
                        <a:latin typeface="Calibri"/>
                        <a:ea typeface="Calibri"/>
                        <a:cs typeface="Times New Roman"/>
                      </a:endParaRPr>
                    </a:p>
                  </a:txBody>
                  <a:tcPr marL="0" marR="0" marT="0" marB="0"/>
                </a:tc>
              </a:tr>
            </a:tbl>
          </a:graphicData>
        </a:graphic>
      </p:graphicFrame>
      <p:sp>
        <p:nvSpPr>
          <p:cNvPr id="5" name="Rectangle 4"/>
          <p:cNvSpPr/>
          <p:nvPr/>
        </p:nvSpPr>
        <p:spPr>
          <a:xfrm>
            <a:off x="505046" y="5181600"/>
            <a:ext cx="8006316" cy="1600438"/>
          </a:xfrm>
          <a:prstGeom prst="rect">
            <a:avLst/>
          </a:prstGeom>
        </p:spPr>
        <p:txBody>
          <a:bodyPr wrap="square">
            <a:spAutoFit/>
          </a:bodyPr>
          <a:lstStyle/>
          <a:p>
            <a:r>
              <a:rPr lang="en-US" sz="1400" dirty="0">
                <a:latin typeface="Times New Roman" pitchFamily="18" charset="0"/>
                <a:cs typeface="Times New Roman" pitchFamily="18" charset="0"/>
              </a:rPr>
              <a:t>Table 3.9 shows experience wise mean distribution of OS OC and OCB.</a:t>
            </a:r>
          </a:p>
          <a:p>
            <a:r>
              <a:rPr lang="en-US" sz="1400" dirty="0">
                <a:latin typeface="Times New Roman" pitchFamily="18" charset="0"/>
                <a:cs typeface="Times New Roman" pitchFamily="18" charset="0"/>
              </a:rPr>
              <a:t>OS: less than one year (5.80), 1-3 years (5.63), 3-5 years (5.72), 5-10(5.57) years and above than 10 years (5.48).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OC</a:t>
            </a:r>
            <a:r>
              <a:rPr lang="en-US" sz="1400" dirty="0">
                <a:latin typeface="Times New Roman" pitchFamily="18" charset="0"/>
                <a:cs typeface="Times New Roman" pitchFamily="18" charset="0"/>
              </a:rPr>
              <a:t>: less than one year (3.46), 1-3 years (3.62), 3-5 years (3.48),5-10 years (3.52) and above than 10 years (3.50).</a:t>
            </a: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OCB: less than one year (2.51), 1-3 years (2.71), 3-5 years (2.07), 5-10 years (1.17) and above than 10 years (2.10).</a:t>
            </a:r>
          </a:p>
        </p:txBody>
      </p:sp>
    </p:spTree>
    <p:extLst>
      <p:ext uri="{BB962C8B-B14F-4D97-AF65-F5344CB8AC3E}">
        <p14:creationId xmlns:p14="http://schemas.microsoft.com/office/powerpoint/2010/main" val="1234715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200" b="1" dirty="0" smtClean="0">
                <a:latin typeface="Times New Roman" pitchFamily="18" charset="0"/>
                <a:cs typeface="Times New Roman" pitchFamily="18" charset="0"/>
              </a:rPr>
              <a:t>Designation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marL="0" indent="0">
              <a:lnSpc>
                <a:spcPct val="200000"/>
              </a:lnSpc>
              <a:buNone/>
            </a:pPr>
            <a:r>
              <a:rPr lang="en-US" sz="2800" dirty="0">
                <a:latin typeface="Times New Roman" pitchFamily="18" charset="0"/>
                <a:cs typeface="Times New Roman" pitchFamily="18" charset="0"/>
              </a:rPr>
              <a:t>Designation was measured as an open ended question as the study sample is only lower level administrative staff so there was no need of further categorizations. People responded the questionnaires were of different titles such as accountants, sports coaches, superintendents, accounts assistants, audit assistants, office assistants, computer operators, generator operators, lab assistants, sub engineers, telephone operators, junior clerks.</a:t>
            </a:r>
          </a:p>
          <a:p>
            <a:endParaRPr lang="en-US" dirty="0"/>
          </a:p>
        </p:txBody>
      </p:sp>
    </p:spTree>
    <p:extLst>
      <p:ext uri="{BB962C8B-B14F-4D97-AF65-F5344CB8AC3E}">
        <p14:creationId xmlns:p14="http://schemas.microsoft.com/office/powerpoint/2010/main" val="1264238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Regression between OS and </a:t>
            </a:r>
            <a:r>
              <a:rPr lang="en-US" sz="3200" b="1" dirty="0" smtClean="0">
                <a:latin typeface="Times New Roman" pitchFamily="18" charset="0"/>
                <a:cs typeface="Times New Roman" pitchFamily="18" charset="0"/>
              </a:rPr>
              <a:t>OCB </a:t>
            </a:r>
            <a:endParaRPr lang="en-US" sz="32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0612747"/>
              </p:ext>
            </p:extLst>
          </p:nvPr>
        </p:nvGraphicFramePr>
        <p:xfrm>
          <a:off x="609601" y="1676398"/>
          <a:ext cx="7924799" cy="3886203"/>
        </p:xfrm>
        <a:graphic>
          <a:graphicData uri="http://schemas.openxmlformats.org/drawingml/2006/table">
            <a:tbl>
              <a:tblPr>
                <a:tableStyleId>{5C22544A-7EE6-4342-B048-85BDC9FD1C3A}</a:tableStyleId>
              </a:tblPr>
              <a:tblGrid>
                <a:gridCol w="2206990"/>
                <a:gridCol w="993409"/>
                <a:gridCol w="838200"/>
                <a:gridCol w="914400"/>
                <a:gridCol w="1066800"/>
                <a:gridCol w="762000"/>
                <a:gridCol w="1143000"/>
              </a:tblGrid>
              <a:tr h="478335">
                <a:tc gridSpan="7">
                  <a:txBody>
                    <a:bodyPr/>
                    <a:lstStyle/>
                    <a:p>
                      <a:pPr marL="38100" marR="38100" algn="just">
                        <a:lnSpc>
                          <a:spcPct val="115000"/>
                        </a:lnSpc>
                        <a:spcBef>
                          <a:spcPts val="600"/>
                        </a:spcBef>
                        <a:spcAft>
                          <a:spcPts val="1200"/>
                        </a:spcAft>
                      </a:pPr>
                      <a:r>
                        <a:rPr lang="en-US" sz="1400" dirty="0">
                          <a:effectLst/>
                          <a:latin typeface="Times New Roman" pitchFamily="18" charset="0"/>
                          <a:cs typeface="Times New Roman" pitchFamily="18" charset="0"/>
                        </a:rPr>
                        <a:t>Coefficients</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94528">
                <a:tc rowSpan="2" gridSpan="2">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Model</a:t>
                      </a:r>
                      <a:endParaRPr lang="en-US" sz="1400">
                        <a:effectLst/>
                        <a:latin typeface="Times New Roman" pitchFamily="18" charset="0"/>
                        <a:ea typeface="Calibri"/>
                        <a:cs typeface="Times New Roman" pitchFamily="18" charset="0"/>
                      </a:endParaRPr>
                    </a:p>
                  </a:txBody>
                  <a:tcPr marL="0" marR="0" marT="0" marB="0"/>
                </a:tc>
                <a:tc rowSpan="2" hMerge="1">
                  <a:txBody>
                    <a:bodyPr/>
                    <a:lstStyle/>
                    <a:p>
                      <a:endParaRPr lang="en-US"/>
                    </a:p>
                  </a:txBody>
                  <a:tcPr/>
                </a:tc>
                <a:tc gridSpan="2">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Unstandardized Coefficients</a:t>
                      </a:r>
                      <a:endParaRPr lang="en-US" sz="140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Standardized Coefficients</a:t>
                      </a:r>
                      <a:endParaRPr lang="en-US" sz="1400">
                        <a:effectLst/>
                        <a:latin typeface="Times New Roman" pitchFamily="18" charset="0"/>
                        <a:ea typeface="Calibri"/>
                        <a:cs typeface="Times New Roman" pitchFamily="18" charset="0"/>
                      </a:endParaRPr>
                    </a:p>
                  </a:txBody>
                  <a:tcPr marL="0" marR="0" marT="0" marB="0"/>
                </a:tc>
                <a:tc rowSpan="2">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T</a:t>
                      </a:r>
                      <a:endParaRPr lang="en-US" sz="1400">
                        <a:effectLst/>
                        <a:latin typeface="Times New Roman" pitchFamily="18" charset="0"/>
                        <a:ea typeface="Calibri"/>
                        <a:cs typeface="Times New Roman" pitchFamily="18" charset="0"/>
                      </a:endParaRPr>
                    </a:p>
                  </a:txBody>
                  <a:tcPr marL="0" marR="0" marT="0" marB="0"/>
                </a:tc>
                <a:tc rowSpan="2">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Sig.</a:t>
                      </a:r>
                      <a:endParaRPr lang="en-US" sz="1400">
                        <a:effectLst/>
                        <a:latin typeface="Times New Roman" pitchFamily="18" charset="0"/>
                        <a:ea typeface="Calibri"/>
                        <a:cs typeface="Times New Roman" pitchFamily="18" charset="0"/>
                      </a:endParaRPr>
                    </a:p>
                  </a:txBody>
                  <a:tcPr marL="0" marR="0" marT="0" marB="0"/>
                </a:tc>
              </a:tr>
              <a:tr h="478335">
                <a:tc gridSpan="2" vMerge="1">
                  <a:txBody>
                    <a:bodyPr/>
                    <a:lstStyle/>
                    <a:p>
                      <a:endParaRPr lang="en-US"/>
                    </a:p>
                  </a:txBody>
                  <a:tcPr/>
                </a:tc>
                <a:tc hMerge="1" v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B</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Std. Error</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Beta</a:t>
                      </a:r>
                      <a:endParaRPr lang="en-US" sz="1400">
                        <a:effectLst/>
                        <a:latin typeface="Times New Roman" pitchFamily="18" charset="0"/>
                        <a:ea typeface="Calibri"/>
                        <a:cs typeface="Times New Roman" pitchFamily="18" charset="0"/>
                      </a:endParaRPr>
                    </a:p>
                  </a:txBody>
                  <a:tcPr marL="0" marR="0" marT="0" marB="0"/>
                </a:tc>
                <a:tc vMerge="1">
                  <a:txBody>
                    <a:bodyPr/>
                    <a:lstStyle/>
                    <a:p>
                      <a:endParaRPr lang="en-US"/>
                    </a:p>
                  </a:txBody>
                  <a:tcPr/>
                </a:tc>
                <a:tc vMerge="1">
                  <a:txBody>
                    <a:bodyPr/>
                    <a:lstStyle/>
                    <a:p>
                      <a:endParaRPr lang="en-US"/>
                    </a:p>
                  </a:txBody>
                  <a:tcPr/>
                </a:tc>
              </a:tr>
              <a:tr h="478335">
                <a:tc rowSpan="2">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(Constant)</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3.838</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.346</a:t>
                      </a:r>
                      <a:endParaRPr lang="en-US" sz="1400">
                        <a:effectLst/>
                        <a:latin typeface="Times New Roman" pitchFamily="18" charset="0"/>
                        <a:ea typeface="Calibri"/>
                        <a:cs typeface="Times New Roman" pitchFamily="18" charset="0"/>
                      </a:endParaRPr>
                    </a:p>
                  </a:txBody>
                  <a:tcPr marL="0" marR="0" marT="0" marB="0" anchor="ctr"/>
                </a:tc>
                <a:tc>
                  <a:txBody>
                    <a:bodyPr/>
                    <a:lstStyle/>
                    <a:p>
                      <a:pPr marL="0" marR="0" algn="just">
                        <a:lnSpc>
                          <a:spcPct val="115000"/>
                        </a:lnSpc>
                        <a:spcBef>
                          <a:spcPts val="600"/>
                        </a:spcBef>
                        <a:spcAft>
                          <a:spcPts val="1200"/>
                        </a:spcAft>
                      </a:pPr>
                      <a:r>
                        <a:rPr lang="en-US" sz="1400">
                          <a:effectLst/>
                          <a:latin typeface="Times New Roman" pitchFamily="18" charset="0"/>
                          <a:cs typeface="Times New Roman" pitchFamily="18" charset="0"/>
                        </a:rPr>
                        <a:t> </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11.096</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.000</a:t>
                      </a:r>
                      <a:endParaRPr lang="en-US" sz="1400">
                        <a:effectLst/>
                        <a:latin typeface="Times New Roman" pitchFamily="18" charset="0"/>
                        <a:ea typeface="Calibri"/>
                        <a:cs typeface="Times New Roman" pitchFamily="18" charset="0"/>
                      </a:endParaRPr>
                    </a:p>
                  </a:txBody>
                  <a:tcPr marL="0" marR="0" marT="0" marB="0" anchor="ctr"/>
                </a:tc>
              </a:tr>
              <a:tr h="478335">
                <a:tc vMerge="1">
                  <a:txBody>
                    <a:bodyPr/>
                    <a:lstStyle/>
                    <a:p>
                      <a:endParaRPr lang="en-US"/>
                    </a:p>
                  </a:txBody>
                  <a:tcP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OS</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-.297</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.061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-.313</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-4.864</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115000"/>
                        </a:lnSpc>
                        <a:spcBef>
                          <a:spcPts val="600"/>
                        </a:spcBef>
                        <a:spcAft>
                          <a:spcPts val="1200"/>
                        </a:spcAft>
                      </a:pPr>
                      <a:r>
                        <a:rPr lang="en-US" sz="1400">
                          <a:effectLst/>
                          <a:latin typeface="Times New Roman" pitchFamily="18" charset="0"/>
                          <a:cs typeface="Times New Roman" pitchFamily="18" charset="0"/>
                        </a:rPr>
                        <a:t>.000</a:t>
                      </a:r>
                      <a:endParaRPr lang="en-US" sz="1400">
                        <a:effectLst/>
                        <a:latin typeface="Times New Roman" pitchFamily="18" charset="0"/>
                        <a:ea typeface="Calibri"/>
                        <a:cs typeface="Times New Roman" pitchFamily="18" charset="0"/>
                      </a:endParaRPr>
                    </a:p>
                  </a:txBody>
                  <a:tcPr marL="0" marR="0" marT="0" marB="0" anchor="ctr"/>
                </a:tc>
              </a:tr>
              <a:tr h="478335">
                <a:tc gridSpan="7">
                  <a:txBody>
                    <a:bodyPr/>
                    <a:lstStyle/>
                    <a:p>
                      <a:pPr marL="38100" marR="38100" algn="just">
                        <a:lnSpc>
                          <a:spcPct val="115000"/>
                        </a:lnSpc>
                        <a:spcBef>
                          <a:spcPts val="600"/>
                        </a:spcBef>
                        <a:spcAft>
                          <a:spcPts val="1200"/>
                        </a:spcAft>
                      </a:pPr>
                      <a:r>
                        <a:rPr lang="en-US" sz="1400" dirty="0">
                          <a:effectLst/>
                          <a:latin typeface="Times New Roman" pitchFamily="18" charset="0"/>
                          <a:cs typeface="Times New Roman" pitchFamily="18" charset="0"/>
                        </a:rPr>
                        <a:t>a. Dependent Variable: OCB</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581643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381000" y="0"/>
            <a:ext cx="8229600" cy="838200"/>
          </a:xfrm>
        </p:spPr>
        <p:txBody>
          <a:bodyPr>
            <a:noAutofit/>
          </a:bodyPr>
          <a:lstStyle/>
          <a:p>
            <a:r>
              <a:rPr lang="en-US" sz="3200" b="1" dirty="0">
                <a:latin typeface="Times New Roman" pitchFamily="18" charset="0"/>
                <a:cs typeface="Times New Roman" pitchFamily="18" charset="0"/>
              </a:rPr>
              <a:t>Regression between OS and </a:t>
            </a:r>
            <a:r>
              <a:rPr lang="en-US" sz="3200" b="1" dirty="0" smtClean="0">
                <a:latin typeface="Times New Roman" pitchFamily="18" charset="0"/>
                <a:cs typeface="Times New Roman" pitchFamily="18" charset="0"/>
              </a:rPr>
              <a:t>OC </a:t>
            </a:r>
            <a:endParaRPr lang="en-US" sz="3200" b="1"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74525957"/>
              </p:ext>
            </p:extLst>
          </p:nvPr>
        </p:nvGraphicFramePr>
        <p:xfrm>
          <a:off x="609601" y="990601"/>
          <a:ext cx="7391399" cy="4343400"/>
        </p:xfrm>
        <a:graphic>
          <a:graphicData uri="http://schemas.openxmlformats.org/drawingml/2006/table">
            <a:tbl>
              <a:tblPr>
                <a:tableStyleId>{5C22544A-7EE6-4342-B048-85BDC9FD1C3A}</a:tableStyleId>
              </a:tblPr>
              <a:tblGrid>
                <a:gridCol w="968816"/>
                <a:gridCol w="968816"/>
                <a:gridCol w="968816"/>
                <a:gridCol w="1069338"/>
                <a:gridCol w="1069338"/>
                <a:gridCol w="734988"/>
                <a:gridCol w="1611287"/>
              </a:tblGrid>
              <a:tr h="1274188">
                <a:tc gridSpan="7">
                  <a:txBody>
                    <a:bodyPr/>
                    <a:lstStyle/>
                    <a:p>
                      <a:pPr marL="38100" marR="38100" algn="just">
                        <a:lnSpc>
                          <a:spcPct val="200000"/>
                        </a:lnSpc>
                        <a:spcBef>
                          <a:spcPts val="600"/>
                        </a:spcBef>
                        <a:spcAft>
                          <a:spcPts val="1200"/>
                        </a:spcAft>
                      </a:pPr>
                      <a:r>
                        <a:rPr lang="en-US" sz="1400" dirty="0">
                          <a:effectLst/>
                          <a:latin typeface="Times New Roman" pitchFamily="18" charset="0"/>
                          <a:cs typeface="Times New Roman" pitchFamily="18" charset="0"/>
                        </a:rPr>
                        <a:t>Coefficients</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96645">
                <a:tc rowSpan="2" grid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Model</a:t>
                      </a:r>
                      <a:endParaRPr lang="en-US" sz="1400">
                        <a:effectLst/>
                        <a:latin typeface="Times New Roman" pitchFamily="18" charset="0"/>
                        <a:ea typeface="Calibri"/>
                        <a:cs typeface="Times New Roman" pitchFamily="18" charset="0"/>
                      </a:endParaRPr>
                    </a:p>
                  </a:txBody>
                  <a:tcPr marL="0" marR="0" marT="0" marB="0"/>
                </a:tc>
                <a:tc rowSpan="2" hMerge="1">
                  <a:txBody>
                    <a:bodyPr/>
                    <a:lstStyle/>
                    <a:p>
                      <a:endParaRPr lang="en-US"/>
                    </a:p>
                  </a:txBody>
                  <a:tcPr/>
                </a:tc>
                <a:tc grid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Unstandardized Coefficients</a:t>
                      </a:r>
                      <a:endParaRPr lang="en-US" sz="140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Standardized Coefficients</a:t>
                      </a:r>
                      <a:endParaRPr lang="en-US" sz="1400">
                        <a:effectLst/>
                        <a:latin typeface="Times New Roman" pitchFamily="18" charset="0"/>
                        <a:ea typeface="Calibri"/>
                        <a:cs typeface="Times New Roman" pitchFamily="18" charset="0"/>
                      </a:endParaRPr>
                    </a:p>
                  </a:txBody>
                  <a:tcPr marL="0" marR="0" marT="0" marB="0"/>
                </a:tc>
                <a:tc row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T</a:t>
                      </a:r>
                      <a:endParaRPr lang="en-US" sz="1400">
                        <a:effectLst/>
                        <a:latin typeface="Times New Roman" pitchFamily="18" charset="0"/>
                        <a:ea typeface="Calibri"/>
                        <a:cs typeface="Times New Roman" pitchFamily="18" charset="0"/>
                      </a:endParaRPr>
                    </a:p>
                  </a:txBody>
                  <a:tcPr marL="0" marR="0" marT="0" marB="0"/>
                </a:tc>
                <a:tc row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Sig.</a:t>
                      </a:r>
                      <a:endParaRPr lang="en-US" sz="1400">
                        <a:effectLst/>
                        <a:latin typeface="Times New Roman" pitchFamily="18" charset="0"/>
                        <a:ea typeface="Calibri"/>
                        <a:cs typeface="Times New Roman" pitchFamily="18" charset="0"/>
                      </a:endParaRPr>
                    </a:p>
                  </a:txBody>
                  <a:tcPr marL="0" marR="0" marT="0" marB="0"/>
                </a:tc>
              </a:tr>
              <a:tr h="448323">
                <a:tc gridSpan="2" vMerge="1">
                  <a:txBody>
                    <a:bodyPr/>
                    <a:lstStyle/>
                    <a:p>
                      <a:endParaRPr lang="en-US"/>
                    </a:p>
                  </a:txBody>
                  <a:tcPr/>
                </a:tc>
                <a:tc hMerge="1"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B</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Std. Error</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Beta</a:t>
                      </a:r>
                      <a:endParaRPr lang="en-US" sz="1400">
                        <a:effectLst/>
                        <a:latin typeface="Times New Roman" pitchFamily="18" charset="0"/>
                        <a:ea typeface="Calibri"/>
                        <a:cs typeface="Times New Roman" pitchFamily="18" charset="0"/>
                      </a:endParaRPr>
                    </a:p>
                  </a:txBody>
                  <a:tcPr marL="0" marR="0" marT="0" marB="0"/>
                </a:tc>
                <a:tc vMerge="1">
                  <a:txBody>
                    <a:bodyPr/>
                    <a:lstStyle/>
                    <a:p>
                      <a:endParaRPr lang="en-US"/>
                    </a:p>
                  </a:txBody>
                  <a:tcPr/>
                </a:tc>
                <a:tc vMerge="1">
                  <a:txBody>
                    <a:bodyPr/>
                    <a:lstStyle/>
                    <a:p>
                      <a:endParaRPr lang="en-US"/>
                    </a:p>
                  </a:txBody>
                  <a:tcPr/>
                </a:tc>
              </a:tr>
              <a:tr h="448323">
                <a:tc row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(Constant)</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4.535</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.320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 </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14.153</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.000</a:t>
                      </a:r>
                      <a:endParaRPr lang="en-US" sz="1400">
                        <a:effectLst/>
                        <a:latin typeface="Times New Roman" pitchFamily="18" charset="0"/>
                        <a:ea typeface="Calibri"/>
                        <a:cs typeface="Times New Roman" pitchFamily="18" charset="0"/>
                      </a:endParaRPr>
                    </a:p>
                  </a:txBody>
                  <a:tcPr marL="0" marR="0" marT="0" marB="0" anchor="ctr"/>
                </a:tc>
              </a:tr>
              <a:tr h="448323">
                <a:tc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OS</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-.182</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.057</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-.212</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-3.206</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.002</a:t>
                      </a:r>
                      <a:endParaRPr lang="en-US" sz="1400">
                        <a:effectLst/>
                        <a:latin typeface="Times New Roman" pitchFamily="18" charset="0"/>
                        <a:ea typeface="Calibri"/>
                        <a:cs typeface="Times New Roman" pitchFamily="18" charset="0"/>
                      </a:endParaRPr>
                    </a:p>
                  </a:txBody>
                  <a:tcPr marL="0" marR="0" marT="0" marB="0" anchor="ctr"/>
                </a:tc>
              </a:tr>
              <a:tr h="827598">
                <a:tc gridSpan="7">
                  <a:txBody>
                    <a:bodyPr/>
                    <a:lstStyle/>
                    <a:p>
                      <a:pPr marL="38100" marR="38100" algn="just">
                        <a:lnSpc>
                          <a:spcPct val="200000"/>
                        </a:lnSpc>
                        <a:spcBef>
                          <a:spcPts val="600"/>
                        </a:spcBef>
                        <a:spcAft>
                          <a:spcPts val="1200"/>
                        </a:spcAft>
                      </a:pPr>
                      <a:r>
                        <a:rPr lang="en-US" sz="1400" dirty="0">
                          <a:effectLst/>
                          <a:latin typeface="Times New Roman" pitchFamily="18" charset="0"/>
                          <a:cs typeface="Times New Roman" pitchFamily="18" charset="0"/>
                        </a:rPr>
                        <a:t>a. Dependent Variable: OC</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670872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itchFamily="18" charset="0"/>
                <a:cs typeface="Times New Roman" pitchFamily="18" charset="0"/>
              </a:rPr>
              <a:t>Regression between OC and </a:t>
            </a:r>
            <a:r>
              <a:rPr lang="en-US" sz="3600" b="1" dirty="0" smtClean="0">
                <a:latin typeface="Times New Roman" pitchFamily="18" charset="0"/>
                <a:cs typeface="Times New Roman" pitchFamily="18" charset="0"/>
              </a:rPr>
              <a:t>OCB </a:t>
            </a:r>
            <a:r>
              <a:rPr lang="en-US" b="1" dirty="0"/>
              <a:t/>
            </a:r>
            <a:br>
              <a:rPr lang="en-US" b="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4056319"/>
              </p:ext>
            </p:extLst>
          </p:nvPr>
        </p:nvGraphicFramePr>
        <p:xfrm>
          <a:off x="1066800" y="1219201"/>
          <a:ext cx="7010400" cy="4495798"/>
        </p:xfrm>
        <a:graphic>
          <a:graphicData uri="http://schemas.openxmlformats.org/drawingml/2006/table">
            <a:tbl>
              <a:tblPr>
                <a:tableStyleId>{5C22544A-7EE6-4342-B048-85BDC9FD1C3A}</a:tableStyleId>
              </a:tblPr>
              <a:tblGrid>
                <a:gridCol w="900829"/>
                <a:gridCol w="900829"/>
                <a:gridCol w="900829"/>
                <a:gridCol w="1336113"/>
                <a:gridCol w="1905000"/>
                <a:gridCol w="533400"/>
                <a:gridCol w="533400"/>
              </a:tblGrid>
              <a:tr h="1323646">
                <a:tc gridSpan="7">
                  <a:txBody>
                    <a:bodyPr/>
                    <a:lstStyle/>
                    <a:p>
                      <a:pPr marL="38100" marR="38100" algn="just">
                        <a:lnSpc>
                          <a:spcPct val="200000"/>
                        </a:lnSpc>
                        <a:spcBef>
                          <a:spcPts val="600"/>
                        </a:spcBef>
                        <a:spcAft>
                          <a:spcPts val="1200"/>
                        </a:spcAft>
                      </a:pPr>
                      <a:r>
                        <a:rPr lang="en-US" sz="1400" dirty="0">
                          <a:effectLst/>
                          <a:latin typeface="Times New Roman" pitchFamily="18" charset="0"/>
                          <a:cs typeface="Times New Roman" pitchFamily="18" charset="0"/>
                        </a:rPr>
                        <a:t>Coefficients</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57384">
                <a:tc rowSpan="2" grid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Model</a:t>
                      </a:r>
                      <a:endParaRPr lang="en-US" sz="1400">
                        <a:effectLst/>
                        <a:latin typeface="Times New Roman" pitchFamily="18" charset="0"/>
                        <a:ea typeface="Calibri"/>
                        <a:cs typeface="Times New Roman" pitchFamily="18" charset="0"/>
                      </a:endParaRPr>
                    </a:p>
                  </a:txBody>
                  <a:tcPr marL="0" marR="0" marT="0" marB="0"/>
                </a:tc>
                <a:tc rowSpan="2" hMerge="1">
                  <a:txBody>
                    <a:bodyPr/>
                    <a:lstStyle/>
                    <a:p>
                      <a:endParaRPr lang="en-US"/>
                    </a:p>
                  </a:txBody>
                  <a:tcPr/>
                </a:tc>
                <a:tc grid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Unstandardized Coefficients</a:t>
                      </a:r>
                      <a:endParaRPr lang="en-US" sz="140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Standardized Coefficients</a:t>
                      </a:r>
                      <a:endParaRPr lang="en-US" sz="1400">
                        <a:effectLst/>
                        <a:latin typeface="Times New Roman" pitchFamily="18" charset="0"/>
                        <a:ea typeface="Calibri"/>
                        <a:cs typeface="Times New Roman" pitchFamily="18" charset="0"/>
                      </a:endParaRPr>
                    </a:p>
                  </a:txBody>
                  <a:tcPr marL="0" marR="0" marT="0" marB="0"/>
                </a:tc>
                <a:tc row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T</a:t>
                      </a:r>
                      <a:endParaRPr lang="en-US" sz="1400">
                        <a:effectLst/>
                        <a:latin typeface="Times New Roman" pitchFamily="18" charset="0"/>
                        <a:ea typeface="Calibri"/>
                        <a:cs typeface="Times New Roman" pitchFamily="18" charset="0"/>
                      </a:endParaRPr>
                    </a:p>
                  </a:txBody>
                  <a:tcPr marL="0" marR="0" marT="0" marB="0"/>
                </a:tc>
                <a:tc row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Sig.</a:t>
                      </a:r>
                      <a:endParaRPr lang="en-US" sz="1400">
                        <a:effectLst/>
                        <a:latin typeface="Times New Roman" pitchFamily="18" charset="0"/>
                        <a:ea typeface="Calibri"/>
                        <a:cs typeface="Times New Roman" pitchFamily="18" charset="0"/>
                      </a:endParaRPr>
                    </a:p>
                  </a:txBody>
                  <a:tcPr marL="0" marR="0" marT="0" marB="0"/>
                </a:tc>
              </a:tr>
              <a:tr h="528692">
                <a:tc gridSpan="2" vMerge="1">
                  <a:txBody>
                    <a:bodyPr/>
                    <a:lstStyle/>
                    <a:p>
                      <a:endParaRPr lang="en-US"/>
                    </a:p>
                  </a:txBody>
                  <a:tcPr/>
                </a:tc>
                <a:tc hMerge="1"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B</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Std. Error</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Beta</a:t>
                      </a:r>
                      <a:endParaRPr lang="en-US" sz="1400">
                        <a:effectLst/>
                        <a:latin typeface="Times New Roman" pitchFamily="18" charset="0"/>
                        <a:ea typeface="Calibri"/>
                        <a:cs typeface="Times New Roman" pitchFamily="18" charset="0"/>
                      </a:endParaRPr>
                    </a:p>
                  </a:txBody>
                  <a:tcPr marL="0" marR="0" marT="0" marB="0"/>
                </a:tc>
                <a:tc vMerge="1">
                  <a:txBody>
                    <a:bodyPr/>
                    <a:lstStyle/>
                    <a:p>
                      <a:endParaRPr lang="en-US"/>
                    </a:p>
                  </a:txBody>
                  <a:tcPr/>
                </a:tc>
                <a:tc vMerge="1">
                  <a:txBody>
                    <a:bodyPr/>
                    <a:lstStyle/>
                    <a:p>
                      <a:endParaRPr lang="en-US"/>
                    </a:p>
                  </a:txBody>
                  <a:tcPr/>
                </a:tc>
              </a:tr>
              <a:tr h="528692">
                <a:tc row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(Constant)</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1.271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.261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 </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4.868</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.000</a:t>
                      </a:r>
                      <a:endParaRPr lang="en-US" sz="1400">
                        <a:effectLst/>
                        <a:latin typeface="Times New Roman" pitchFamily="18" charset="0"/>
                        <a:ea typeface="Calibri"/>
                        <a:cs typeface="Times New Roman" pitchFamily="18" charset="0"/>
                      </a:endParaRPr>
                    </a:p>
                  </a:txBody>
                  <a:tcPr marL="0" marR="0" marT="0" marB="0" anchor="ctr"/>
                </a:tc>
              </a:tr>
              <a:tr h="528692">
                <a:tc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OC</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.255</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.073</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.230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3.486</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.001</a:t>
                      </a:r>
                      <a:endParaRPr lang="en-US" sz="1400">
                        <a:effectLst/>
                        <a:latin typeface="Times New Roman" pitchFamily="18" charset="0"/>
                        <a:ea typeface="Calibri"/>
                        <a:cs typeface="Times New Roman" pitchFamily="18" charset="0"/>
                      </a:endParaRPr>
                    </a:p>
                  </a:txBody>
                  <a:tcPr marL="0" marR="0" marT="0" marB="0" anchor="ctr"/>
                </a:tc>
              </a:tr>
              <a:tr h="528692">
                <a:tc gridSpan="7">
                  <a:txBody>
                    <a:bodyPr/>
                    <a:lstStyle/>
                    <a:p>
                      <a:pPr marL="38100" marR="38100" algn="just">
                        <a:lnSpc>
                          <a:spcPct val="200000"/>
                        </a:lnSpc>
                        <a:spcBef>
                          <a:spcPts val="600"/>
                        </a:spcBef>
                        <a:spcAft>
                          <a:spcPts val="1200"/>
                        </a:spcAft>
                      </a:pPr>
                      <a:r>
                        <a:rPr lang="en-US" sz="1400" dirty="0">
                          <a:effectLst/>
                          <a:latin typeface="Times New Roman" pitchFamily="18" charset="0"/>
                          <a:cs typeface="Times New Roman" pitchFamily="18" charset="0"/>
                        </a:rPr>
                        <a:t>a. Dependent Variable: OCB</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510133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itchFamily="18" charset="0"/>
                <a:cs typeface="Times New Roman" pitchFamily="18" charset="0"/>
              </a:rPr>
              <a:t>Mediation Regression among OS, OC and </a:t>
            </a:r>
            <a:r>
              <a:rPr lang="en-US" sz="3600" b="1" dirty="0" smtClean="0">
                <a:latin typeface="Times New Roman" pitchFamily="18" charset="0"/>
                <a:cs typeface="Times New Roman" pitchFamily="18" charset="0"/>
              </a:rPr>
              <a:t>OCB </a:t>
            </a:r>
            <a:r>
              <a:rPr lang="en-US" b="1" dirty="0"/>
              <a:t/>
            </a:r>
            <a:br>
              <a:rPr lang="en-US" b="1"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1415395"/>
              </p:ext>
            </p:extLst>
          </p:nvPr>
        </p:nvGraphicFramePr>
        <p:xfrm>
          <a:off x="1066801" y="1295399"/>
          <a:ext cx="6857999" cy="4800601"/>
        </p:xfrm>
        <a:graphic>
          <a:graphicData uri="http://schemas.openxmlformats.org/drawingml/2006/table">
            <a:tbl>
              <a:tblPr>
                <a:tableStyleId>{5C22544A-7EE6-4342-B048-85BDC9FD1C3A}</a:tableStyleId>
              </a:tblPr>
              <a:tblGrid>
                <a:gridCol w="1523999"/>
                <a:gridCol w="946878"/>
                <a:gridCol w="881922"/>
                <a:gridCol w="1066800"/>
                <a:gridCol w="1143000"/>
                <a:gridCol w="609600"/>
                <a:gridCol w="685800"/>
              </a:tblGrid>
              <a:tr h="547740">
                <a:tc gridSpan="7">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Coefficients</a:t>
                      </a:r>
                      <a:endParaRPr lang="en-US" sz="140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66574">
                <a:tc rowSpan="2" gridSpan="2">
                  <a:txBody>
                    <a:bodyPr/>
                    <a:lstStyle/>
                    <a:p>
                      <a:pPr marL="38100" marR="38100" algn="just">
                        <a:lnSpc>
                          <a:spcPct val="200000"/>
                        </a:lnSpc>
                        <a:spcBef>
                          <a:spcPts val="600"/>
                        </a:spcBef>
                        <a:spcAft>
                          <a:spcPts val="1200"/>
                        </a:spcAft>
                      </a:pPr>
                      <a:r>
                        <a:rPr lang="en-US" sz="1400" dirty="0">
                          <a:effectLst/>
                          <a:latin typeface="Times New Roman" pitchFamily="18" charset="0"/>
                          <a:cs typeface="Times New Roman" pitchFamily="18" charset="0"/>
                        </a:rPr>
                        <a:t>Model</a:t>
                      </a:r>
                      <a:endParaRPr lang="en-US" sz="1400" dirty="0">
                        <a:effectLst/>
                        <a:latin typeface="Times New Roman" pitchFamily="18" charset="0"/>
                        <a:ea typeface="Calibri"/>
                        <a:cs typeface="Times New Roman" pitchFamily="18" charset="0"/>
                      </a:endParaRPr>
                    </a:p>
                  </a:txBody>
                  <a:tcPr marL="0" marR="0" marT="0" marB="0"/>
                </a:tc>
                <a:tc rowSpan="2" hMerge="1">
                  <a:txBody>
                    <a:bodyPr/>
                    <a:lstStyle/>
                    <a:p>
                      <a:endParaRPr lang="en-US"/>
                    </a:p>
                  </a:txBody>
                  <a:tcPr/>
                </a:tc>
                <a:tc grid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Unstandardized Coefficients</a:t>
                      </a:r>
                      <a:endParaRPr lang="en-US" sz="140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Standardized Coefficients</a:t>
                      </a:r>
                      <a:endParaRPr lang="en-US" sz="1400">
                        <a:effectLst/>
                        <a:latin typeface="Times New Roman" pitchFamily="18" charset="0"/>
                        <a:ea typeface="Calibri"/>
                        <a:cs typeface="Times New Roman" pitchFamily="18" charset="0"/>
                      </a:endParaRPr>
                    </a:p>
                  </a:txBody>
                  <a:tcPr marL="0" marR="0" marT="0" marB="0"/>
                </a:tc>
                <a:tc rowSpan="2">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t</a:t>
                      </a:r>
                      <a:endParaRPr lang="en-US" sz="1400">
                        <a:effectLst/>
                        <a:latin typeface="Times New Roman" pitchFamily="18" charset="0"/>
                        <a:ea typeface="Calibri"/>
                        <a:cs typeface="Times New Roman" pitchFamily="18" charset="0"/>
                      </a:endParaRPr>
                    </a:p>
                  </a:txBody>
                  <a:tcPr marL="0" marR="0" marT="0" marB="0"/>
                </a:tc>
                <a:tc rowSpan="2">
                  <a:txBody>
                    <a:bodyPr/>
                    <a:lstStyle/>
                    <a:p>
                      <a:pPr marL="38100" marR="38100" algn="just">
                        <a:lnSpc>
                          <a:spcPct val="200000"/>
                        </a:lnSpc>
                        <a:spcBef>
                          <a:spcPts val="600"/>
                        </a:spcBef>
                        <a:spcAft>
                          <a:spcPts val="1200"/>
                        </a:spcAft>
                      </a:pPr>
                      <a:r>
                        <a:rPr lang="en-US" sz="1400" dirty="0">
                          <a:effectLst/>
                          <a:latin typeface="Times New Roman" pitchFamily="18" charset="0"/>
                          <a:cs typeface="Times New Roman" pitchFamily="18" charset="0"/>
                        </a:rPr>
                        <a:t>Sig.</a:t>
                      </a:r>
                      <a:endParaRPr lang="en-US" sz="1400" dirty="0">
                        <a:effectLst/>
                        <a:latin typeface="Times New Roman" pitchFamily="18" charset="0"/>
                        <a:ea typeface="Calibri"/>
                        <a:cs typeface="Times New Roman" pitchFamily="18" charset="0"/>
                      </a:endParaRPr>
                    </a:p>
                  </a:txBody>
                  <a:tcPr marL="0" marR="0" marT="0" marB="0"/>
                </a:tc>
              </a:tr>
              <a:tr h="495327">
                <a:tc gridSpan="2" vMerge="1">
                  <a:txBody>
                    <a:bodyPr/>
                    <a:lstStyle/>
                    <a:p>
                      <a:endParaRPr lang="en-US"/>
                    </a:p>
                  </a:txBody>
                  <a:tcPr/>
                </a:tc>
                <a:tc hMerge="1"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B</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Std. Error</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Beta</a:t>
                      </a:r>
                      <a:endParaRPr lang="en-US" sz="1400">
                        <a:effectLst/>
                        <a:latin typeface="Times New Roman" pitchFamily="18" charset="0"/>
                        <a:ea typeface="Calibri"/>
                        <a:cs typeface="Times New Roman" pitchFamily="18" charset="0"/>
                      </a:endParaRPr>
                    </a:p>
                  </a:txBody>
                  <a:tcPr marL="0" marR="0" marT="0" marB="0"/>
                </a:tc>
                <a:tc vMerge="1">
                  <a:txBody>
                    <a:bodyPr/>
                    <a:lstStyle/>
                    <a:p>
                      <a:endParaRPr lang="en-US"/>
                    </a:p>
                  </a:txBody>
                  <a:tcPr/>
                </a:tc>
                <a:tc vMerge="1">
                  <a:txBody>
                    <a:bodyPr/>
                    <a:lstStyle/>
                    <a:p>
                      <a:endParaRPr lang="en-US"/>
                    </a:p>
                  </a:txBody>
                  <a:tcPr/>
                </a:tc>
              </a:tr>
              <a:tr h="547740">
                <a:tc rowSpan="3">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(Constant)</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2.976</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.473</a:t>
                      </a:r>
                      <a:endParaRPr lang="en-US" sz="1400">
                        <a:effectLst/>
                        <a:latin typeface="Times New Roman" pitchFamily="18" charset="0"/>
                        <a:ea typeface="Calibri"/>
                        <a:cs typeface="Times New Roman" pitchFamily="18" charset="0"/>
                      </a:endParaRPr>
                    </a:p>
                  </a:txBody>
                  <a:tcPr marL="0" marR="0" marT="0" marB="0" anchor="ctr"/>
                </a:tc>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 </a:t>
                      </a:r>
                      <a:endParaRPr lang="en-US" sz="1400">
                        <a:effectLst/>
                        <a:latin typeface="Times New Roman" pitchFamily="18" charset="0"/>
                        <a:ea typeface="Calibri"/>
                        <a:cs typeface="Times New Roman" pitchFamily="18" charset="0"/>
                      </a:endParaRPr>
                    </a:p>
                  </a:txBody>
                  <a:tcPr marL="0" marR="0" marT="0" marB="0"/>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6.295</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.000</a:t>
                      </a:r>
                      <a:endParaRPr lang="en-US" sz="1400">
                        <a:effectLst/>
                        <a:latin typeface="Times New Roman" pitchFamily="18" charset="0"/>
                        <a:ea typeface="Calibri"/>
                        <a:cs typeface="Times New Roman" pitchFamily="18" charset="0"/>
                      </a:endParaRPr>
                    </a:p>
                  </a:txBody>
                  <a:tcPr marL="0" marR="0" marT="0" marB="0" anchor="ctr"/>
                </a:tc>
              </a:tr>
              <a:tr h="547740">
                <a:tc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OS</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-.263</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.062</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-.277</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-4.259</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.000</a:t>
                      </a:r>
                      <a:endParaRPr lang="en-US" sz="1400">
                        <a:effectLst/>
                        <a:latin typeface="Times New Roman" pitchFamily="18" charset="0"/>
                        <a:ea typeface="Calibri"/>
                        <a:cs typeface="Times New Roman" pitchFamily="18" charset="0"/>
                      </a:endParaRPr>
                    </a:p>
                  </a:txBody>
                  <a:tcPr marL="0" marR="0" marT="0" marB="0" anchor="ctr"/>
                </a:tc>
              </a:tr>
              <a:tr h="547740">
                <a:tc vMerge="1">
                  <a:txBody>
                    <a:bodyPr/>
                    <a:lstStyle/>
                    <a:p>
                      <a:endParaRPr lang="en-US"/>
                    </a:p>
                  </a:txBody>
                  <a:tcP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OC</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.190</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.072</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.171</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2.635</a:t>
                      </a:r>
                      <a:endParaRPr lang="en-US" sz="1400">
                        <a:effectLst/>
                        <a:latin typeface="Times New Roman" pitchFamily="18" charset="0"/>
                        <a:ea typeface="Calibri"/>
                        <a:cs typeface="Times New Roman" pitchFamily="18" charset="0"/>
                      </a:endParaRPr>
                    </a:p>
                  </a:txBody>
                  <a:tcPr marL="0" marR="0" marT="0" marB="0" anchor="ctr"/>
                </a:tc>
                <a:tc>
                  <a:txBody>
                    <a:bodyPr/>
                    <a:lstStyle/>
                    <a:p>
                      <a:pPr marL="38100" marR="38100" algn="just">
                        <a:lnSpc>
                          <a:spcPct val="200000"/>
                        </a:lnSpc>
                        <a:spcBef>
                          <a:spcPts val="600"/>
                        </a:spcBef>
                        <a:spcAft>
                          <a:spcPts val="1200"/>
                        </a:spcAft>
                      </a:pPr>
                      <a:r>
                        <a:rPr lang="en-US" sz="1400">
                          <a:effectLst/>
                          <a:latin typeface="Times New Roman" pitchFamily="18" charset="0"/>
                          <a:cs typeface="Times New Roman" pitchFamily="18" charset="0"/>
                        </a:rPr>
                        <a:t>.009</a:t>
                      </a:r>
                      <a:endParaRPr lang="en-US" sz="1400">
                        <a:effectLst/>
                        <a:latin typeface="Times New Roman" pitchFamily="18" charset="0"/>
                        <a:ea typeface="Calibri"/>
                        <a:cs typeface="Times New Roman" pitchFamily="18" charset="0"/>
                      </a:endParaRPr>
                    </a:p>
                  </a:txBody>
                  <a:tcPr marL="0" marR="0" marT="0" marB="0" anchor="ctr"/>
                </a:tc>
              </a:tr>
              <a:tr h="547740">
                <a:tc gridSpan="7">
                  <a:txBody>
                    <a:bodyPr/>
                    <a:lstStyle/>
                    <a:p>
                      <a:pPr marL="38100" marR="38100" algn="just">
                        <a:lnSpc>
                          <a:spcPct val="200000"/>
                        </a:lnSpc>
                        <a:spcBef>
                          <a:spcPts val="600"/>
                        </a:spcBef>
                        <a:spcAft>
                          <a:spcPts val="1200"/>
                        </a:spcAft>
                      </a:pPr>
                      <a:r>
                        <a:rPr lang="en-US" sz="1400" dirty="0">
                          <a:effectLst/>
                          <a:latin typeface="Times New Roman" pitchFamily="18" charset="0"/>
                          <a:cs typeface="Times New Roman" pitchFamily="18" charset="0"/>
                        </a:rPr>
                        <a:t>a. Dependent Variable: OCB</a:t>
                      </a:r>
                      <a:endParaRPr lang="en-US" sz="1400" dirty="0">
                        <a:effectLst/>
                        <a:latin typeface="Times New Roman" pitchFamily="18" charset="0"/>
                        <a:ea typeface="Calibri"/>
                        <a:cs typeface="Times New Roman"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03936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Discussion and Conclusion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sz="2800"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57655196"/>
              </p:ext>
            </p:extLst>
          </p:nvPr>
        </p:nvGraphicFramePr>
        <p:xfrm>
          <a:off x="914399" y="1471041"/>
          <a:ext cx="7620001" cy="4469321"/>
        </p:xfrm>
        <a:graphic>
          <a:graphicData uri="http://schemas.openxmlformats.org/drawingml/2006/table">
            <a:tbl>
              <a:tblPr firstRow="1" firstCol="1" bandRow="1">
                <a:tableStyleId>{5C22544A-7EE6-4342-B048-85BDC9FD1C3A}</a:tableStyleId>
              </a:tblPr>
              <a:tblGrid>
                <a:gridCol w="585826"/>
                <a:gridCol w="5510175"/>
                <a:gridCol w="1524000"/>
              </a:tblGrid>
              <a:tr h="883920">
                <a:tc>
                  <a:txBody>
                    <a:bodyPr/>
                    <a:lstStyle/>
                    <a:p>
                      <a:pPr marL="0" marR="0" algn="just">
                        <a:lnSpc>
                          <a:spcPct val="200000"/>
                        </a:lnSpc>
                        <a:spcBef>
                          <a:spcPts val="600"/>
                        </a:spcBef>
                        <a:spcAft>
                          <a:spcPts val="1200"/>
                        </a:spcAft>
                      </a:pPr>
                      <a:r>
                        <a:rPr lang="en-US" sz="1400" dirty="0">
                          <a:effectLst/>
                          <a:latin typeface="Times New Roman" pitchFamily="18" charset="0"/>
                          <a:cs typeface="Times New Roman" pitchFamily="18" charset="0"/>
                        </a:rPr>
                        <a:t>S. No</a:t>
                      </a:r>
                      <a:endParaRPr lang="en-US" sz="1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400" dirty="0">
                          <a:effectLst/>
                          <a:latin typeface="Times New Roman" pitchFamily="18" charset="0"/>
                          <a:cs typeface="Times New Roman" pitchFamily="18" charset="0"/>
                        </a:rPr>
                        <a:t>                                   Hypotheses</a:t>
                      </a:r>
                      <a:endParaRPr lang="en-US" sz="1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Supported/ Not Supported</a:t>
                      </a:r>
                      <a:endParaRPr lang="en-US" sz="1400">
                        <a:effectLst/>
                        <a:latin typeface="Times New Roman" pitchFamily="18" charset="0"/>
                        <a:ea typeface="Calibri"/>
                        <a:cs typeface="Times New Roman" pitchFamily="18" charset="0"/>
                      </a:endParaRPr>
                    </a:p>
                  </a:txBody>
                  <a:tcPr marL="68580" marR="68580" marT="0" marB="0"/>
                </a:tc>
              </a:tr>
              <a:tr h="883920">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1</a:t>
                      </a:r>
                      <a:endParaRPr lang="en-US" sz="1400">
                        <a:effectLst/>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00000"/>
                        </a:lnSpc>
                        <a:spcBef>
                          <a:spcPts val="600"/>
                        </a:spcBef>
                        <a:spcAft>
                          <a:spcPts val="1200"/>
                        </a:spcAft>
                        <a:buClrTx/>
                        <a:buSzTx/>
                        <a:buFontTx/>
                        <a:buNone/>
                        <a:tabLst/>
                        <a:defRPr/>
                      </a:pPr>
                      <a:r>
                        <a:rPr lang="en-US" sz="1400" dirty="0">
                          <a:effectLst/>
                          <a:latin typeface="Times New Roman" pitchFamily="18" charset="0"/>
                          <a:cs typeface="Times New Roman" pitchFamily="18" charset="0"/>
                        </a:rPr>
                        <a:t>H1: Organizational Silence has a negative impact on Organizational Citizenship Behavior</a:t>
                      </a:r>
                      <a:r>
                        <a:rPr lang="en-US" sz="1400" dirty="0" smtClean="0">
                          <a:effectLst/>
                          <a:latin typeface="Times New Roman" pitchFamily="18" charset="0"/>
                          <a:cs typeface="Times New Roman" pitchFamily="18" charset="0"/>
                        </a:rPr>
                        <a:t>. B=  -.313 , P= .000</a:t>
                      </a:r>
                      <a:endParaRPr lang="en-US" sz="1400" kern="1200" dirty="0" smtClean="0">
                        <a:solidFill>
                          <a:schemeClr val="dk1"/>
                        </a:solidFill>
                        <a:effectLst/>
                        <a:latin typeface="+mn-lt"/>
                        <a:ea typeface="+mn-ea"/>
                        <a:cs typeface="+mn-cs"/>
                      </a:endParaRPr>
                    </a:p>
                  </a:txBody>
                  <a:tcPr marL="68580" marR="68580" marT="0" marB="0"/>
                </a:tc>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Supported</a:t>
                      </a:r>
                      <a:endParaRPr lang="en-US" sz="1400">
                        <a:effectLst/>
                        <a:latin typeface="Times New Roman" pitchFamily="18" charset="0"/>
                        <a:ea typeface="Calibri"/>
                        <a:cs typeface="Times New Roman" pitchFamily="18" charset="0"/>
                      </a:endParaRPr>
                    </a:p>
                  </a:txBody>
                  <a:tcPr marL="68580" marR="68580" marT="0" marB="0"/>
                </a:tc>
              </a:tr>
              <a:tr h="883920">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2</a:t>
                      </a:r>
                      <a:endParaRPr lang="en-US" sz="140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0000"/>
                        </a:lnSpc>
                        <a:spcBef>
                          <a:spcPts val="600"/>
                        </a:spcBef>
                        <a:spcAft>
                          <a:spcPts val="1200"/>
                        </a:spcAft>
                      </a:pPr>
                      <a:r>
                        <a:rPr lang="en-US" sz="1400" dirty="0">
                          <a:effectLst/>
                          <a:latin typeface="Times New Roman" pitchFamily="18" charset="0"/>
                          <a:cs typeface="Times New Roman" pitchFamily="18" charset="0"/>
                        </a:rPr>
                        <a:t>H2: Organizational Silence has a negative impact on Organizational </a:t>
                      </a:r>
                      <a:r>
                        <a:rPr lang="en-US" sz="1400" dirty="0" smtClean="0">
                          <a:effectLst/>
                          <a:latin typeface="Times New Roman" pitchFamily="18" charset="0"/>
                          <a:cs typeface="Times New Roman" pitchFamily="18" charset="0"/>
                        </a:rPr>
                        <a:t>Commitment.</a:t>
                      </a:r>
                      <a:r>
                        <a:rPr lang="en-US" sz="1400" baseline="0" dirty="0" smtClean="0">
                          <a:effectLst/>
                          <a:latin typeface="Times New Roman" pitchFamily="18" charset="0"/>
                          <a:cs typeface="Times New Roman" pitchFamily="18" charset="0"/>
                        </a:rPr>
                        <a:t> </a:t>
                      </a:r>
                      <a:r>
                        <a:rPr lang="en-US" sz="1400" dirty="0" smtClean="0">
                          <a:effectLst/>
                          <a:latin typeface="Times New Roman" pitchFamily="18" charset="0"/>
                          <a:cs typeface="Times New Roman" pitchFamily="18" charset="0"/>
                        </a:rPr>
                        <a:t>B= -.212 , p= .002</a:t>
                      </a:r>
                      <a:endParaRPr lang="en-US" sz="1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Supported</a:t>
                      </a:r>
                      <a:endParaRPr lang="en-US" sz="1400">
                        <a:effectLst/>
                        <a:latin typeface="Times New Roman" pitchFamily="18" charset="0"/>
                        <a:ea typeface="Calibri"/>
                        <a:cs typeface="Times New Roman" pitchFamily="18" charset="0"/>
                      </a:endParaRPr>
                    </a:p>
                  </a:txBody>
                  <a:tcPr marL="68580" marR="68580" marT="0" marB="0"/>
                </a:tc>
              </a:tr>
              <a:tr h="883920">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3</a:t>
                      </a:r>
                      <a:endParaRPr lang="en-US" sz="140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0000"/>
                        </a:lnSpc>
                        <a:spcBef>
                          <a:spcPts val="600"/>
                        </a:spcBef>
                        <a:spcAft>
                          <a:spcPts val="1200"/>
                        </a:spcAft>
                      </a:pPr>
                      <a:r>
                        <a:rPr lang="en-US" sz="1400" dirty="0">
                          <a:effectLst/>
                          <a:latin typeface="Times New Roman" pitchFamily="18" charset="0"/>
                          <a:cs typeface="Times New Roman" pitchFamily="18" charset="0"/>
                        </a:rPr>
                        <a:t>H3: Organizational Commitment has a positive impact on Organizational Citizenship Behavior</a:t>
                      </a:r>
                      <a:r>
                        <a:rPr lang="en-US" sz="1400" dirty="0" smtClean="0">
                          <a:effectLst/>
                          <a:latin typeface="Times New Roman" pitchFamily="18" charset="0"/>
                          <a:cs typeface="Times New Roman" pitchFamily="18" charset="0"/>
                        </a:rPr>
                        <a:t>. B= .230,</a:t>
                      </a:r>
                      <a:r>
                        <a:rPr lang="en-US" sz="1400" baseline="0" dirty="0" smtClean="0">
                          <a:effectLst/>
                          <a:latin typeface="Times New Roman" pitchFamily="18" charset="0"/>
                          <a:cs typeface="Times New Roman" pitchFamily="18" charset="0"/>
                        </a:rPr>
                        <a:t> p= .001</a:t>
                      </a:r>
                      <a:endParaRPr lang="en-US" sz="1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Supported</a:t>
                      </a:r>
                      <a:endParaRPr lang="en-US" sz="1400">
                        <a:effectLst/>
                        <a:latin typeface="Times New Roman" pitchFamily="18" charset="0"/>
                        <a:ea typeface="Calibri"/>
                        <a:cs typeface="Times New Roman" pitchFamily="18" charset="0"/>
                      </a:endParaRPr>
                    </a:p>
                  </a:txBody>
                  <a:tcPr marL="68580" marR="68580" marT="0" marB="0"/>
                </a:tc>
              </a:tr>
              <a:tr h="933641">
                <a:tc>
                  <a:txBody>
                    <a:bodyPr/>
                    <a:lstStyle/>
                    <a:p>
                      <a:pPr marL="0" marR="0" algn="just">
                        <a:lnSpc>
                          <a:spcPct val="200000"/>
                        </a:lnSpc>
                        <a:spcBef>
                          <a:spcPts val="600"/>
                        </a:spcBef>
                        <a:spcAft>
                          <a:spcPts val="1200"/>
                        </a:spcAft>
                      </a:pPr>
                      <a:r>
                        <a:rPr lang="en-US" sz="1400">
                          <a:effectLst/>
                          <a:latin typeface="Times New Roman" pitchFamily="18" charset="0"/>
                          <a:cs typeface="Times New Roman" pitchFamily="18" charset="0"/>
                        </a:rPr>
                        <a:t>4</a:t>
                      </a:r>
                      <a:endParaRPr lang="en-US" sz="140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100000"/>
                        </a:lnSpc>
                        <a:spcBef>
                          <a:spcPts val="600"/>
                        </a:spcBef>
                        <a:spcAft>
                          <a:spcPts val="1200"/>
                        </a:spcAft>
                      </a:pPr>
                      <a:r>
                        <a:rPr lang="en-US" sz="1400" dirty="0">
                          <a:effectLst/>
                          <a:latin typeface="Times New Roman" pitchFamily="18" charset="0"/>
                          <a:cs typeface="Times New Roman" pitchFamily="18" charset="0"/>
                        </a:rPr>
                        <a:t>H4: Organizational Commitment mediates the relationship between Organizational Silence and Organizational Citizenship Behavior</a:t>
                      </a:r>
                      <a:r>
                        <a:rPr lang="en-US" sz="1400" dirty="0" smtClean="0">
                          <a:effectLst/>
                          <a:latin typeface="Times New Roman" pitchFamily="18" charset="0"/>
                          <a:cs typeface="Times New Roman" pitchFamily="18" charset="0"/>
                        </a:rPr>
                        <a:t>. B= -.277 on the same significance level P= 0.009  </a:t>
                      </a:r>
                      <a:endParaRPr lang="en-US" sz="1400" dirty="0">
                        <a:effectLst/>
                        <a:latin typeface="Times New Roman" pitchFamily="18" charset="0"/>
                        <a:ea typeface="Calibri"/>
                        <a:cs typeface="Times New Roman" pitchFamily="18" charset="0"/>
                      </a:endParaRPr>
                    </a:p>
                  </a:txBody>
                  <a:tcPr marL="68580" marR="68580" marT="0" marB="0"/>
                </a:tc>
                <a:tc>
                  <a:txBody>
                    <a:bodyPr/>
                    <a:lstStyle/>
                    <a:p>
                      <a:pPr marL="0" marR="0" algn="just">
                        <a:lnSpc>
                          <a:spcPct val="200000"/>
                        </a:lnSpc>
                        <a:spcBef>
                          <a:spcPts val="600"/>
                        </a:spcBef>
                        <a:spcAft>
                          <a:spcPts val="1200"/>
                        </a:spcAft>
                      </a:pPr>
                      <a:r>
                        <a:rPr lang="en-US" sz="1400" dirty="0" smtClean="0">
                          <a:effectLst/>
                          <a:latin typeface="Times New Roman" pitchFamily="18" charset="0"/>
                          <a:cs typeface="Times New Roman" pitchFamily="18" charset="0"/>
                        </a:rPr>
                        <a:t> Partially Supported</a:t>
                      </a:r>
                      <a:endParaRPr lang="en-US" sz="14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26566408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Times New Roman" pitchFamily="18" charset="0"/>
                <a:cs typeface="Times New Roman" pitchFamily="18" charset="0"/>
              </a:rPr>
              <a:t>Future Research Directions</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334000"/>
          </a:xfrm>
        </p:spPr>
        <p:txBody>
          <a:bodyPr>
            <a:normAutofit fontScale="32500" lnSpcReduction="20000"/>
          </a:bodyPr>
          <a:lstStyle/>
          <a:p>
            <a:r>
              <a:rPr lang="en-US" sz="6200" dirty="0">
                <a:latin typeface="Times New Roman" pitchFamily="18" charset="0"/>
                <a:cs typeface="Times New Roman" pitchFamily="18" charset="0"/>
              </a:rPr>
              <a:t>Since the predictor variable OS and the mediating variable OC have low explanatory power on the association with OCB, it means that </a:t>
            </a:r>
            <a:r>
              <a:rPr lang="en-US" sz="6200" dirty="0">
                <a:solidFill>
                  <a:srgbClr val="FF0000"/>
                </a:solidFill>
                <a:latin typeface="Times New Roman" pitchFamily="18" charset="0"/>
                <a:cs typeface="Times New Roman" pitchFamily="18" charset="0"/>
              </a:rPr>
              <a:t>other variables may have greater explanatory power</a:t>
            </a:r>
            <a:r>
              <a:rPr lang="en-US" sz="6200" dirty="0">
                <a:latin typeface="Times New Roman" pitchFamily="18" charset="0"/>
                <a:cs typeface="Times New Roman" pitchFamily="18" charset="0"/>
              </a:rPr>
              <a:t> in this relationship needs to be focused in the future studies. </a:t>
            </a:r>
          </a:p>
          <a:p>
            <a:r>
              <a:rPr lang="en-US" sz="6200" dirty="0">
                <a:latin typeface="Times New Roman" pitchFamily="18" charset="0"/>
                <a:cs typeface="Times New Roman" pitchFamily="18" charset="0"/>
              </a:rPr>
              <a:t>Taking </a:t>
            </a:r>
            <a:r>
              <a:rPr lang="en-US" sz="6200" dirty="0">
                <a:solidFill>
                  <a:srgbClr val="FF0000"/>
                </a:solidFill>
                <a:latin typeface="Times New Roman" pitchFamily="18" charset="0"/>
                <a:cs typeface="Times New Roman" pitchFamily="18" charset="0"/>
              </a:rPr>
              <a:t>respondents’ personality’s characteristics</a:t>
            </a:r>
            <a:r>
              <a:rPr lang="en-US" sz="6200" dirty="0">
                <a:latin typeface="Times New Roman" pitchFamily="18" charset="0"/>
                <a:cs typeface="Times New Roman" pitchFamily="18" charset="0"/>
              </a:rPr>
              <a:t> under consideration can result into various findings as personality affecting respondents perceptions. Yet almost all the research work regarding OS and its association with OC and OCB is done in international environment and not in Pakistan. So organizational cultural aspects can be checked in relationship to OS and OCB</a:t>
            </a:r>
            <a:r>
              <a:rPr lang="en-US" sz="6200" dirty="0" smtClean="0">
                <a:latin typeface="Times New Roman" pitchFamily="18" charset="0"/>
                <a:cs typeface="Times New Roman" pitchFamily="18" charset="0"/>
              </a:rPr>
              <a:t>.</a:t>
            </a:r>
            <a:endParaRPr lang="en-US" sz="6200" dirty="0">
              <a:latin typeface="Times New Roman" pitchFamily="18" charset="0"/>
              <a:cs typeface="Times New Roman" pitchFamily="18" charset="0"/>
            </a:endParaRPr>
          </a:p>
          <a:p>
            <a:r>
              <a:rPr lang="en-US" sz="6200" dirty="0">
                <a:latin typeface="Times New Roman" pitchFamily="18" charset="0"/>
                <a:cs typeface="Times New Roman" pitchFamily="18" charset="0"/>
              </a:rPr>
              <a:t>All the variable of this study are measured as single construct. So finding relationship of these </a:t>
            </a:r>
            <a:r>
              <a:rPr lang="en-US" sz="6200" dirty="0">
                <a:solidFill>
                  <a:srgbClr val="FF0000"/>
                </a:solidFill>
                <a:latin typeface="Times New Roman" pitchFamily="18" charset="0"/>
                <a:cs typeface="Times New Roman" pitchFamily="18" charset="0"/>
              </a:rPr>
              <a:t>constructs into dimensions</a:t>
            </a:r>
            <a:r>
              <a:rPr lang="en-US" sz="6200" dirty="0">
                <a:latin typeface="Times New Roman" pitchFamily="18" charset="0"/>
                <a:cs typeface="Times New Roman" pitchFamily="18" charset="0"/>
              </a:rPr>
              <a:t> will explore the issue in more detail and complex models.</a:t>
            </a:r>
          </a:p>
          <a:p>
            <a:r>
              <a:rPr lang="en-US" sz="6200" dirty="0">
                <a:latin typeface="Times New Roman" pitchFamily="18" charset="0"/>
                <a:cs typeface="Times New Roman" pitchFamily="18" charset="0"/>
              </a:rPr>
              <a:t>In future </a:t>
            </a:r>
            <a:r>
              <a:rPr lang="en-US" sz="6200" dirty="0">
                <a:solidFill>
                  <a:srgbClr val="FF0000"/>
                </a:solidFill>
                <a:latin typeface="Times New Roman" pitchFamily="18" charset="0"/>
                <a:cs typeface="Times New Roman" pitchFamily="18" charset="0"/>
              </a:rPr>
              <a:t>trust on supervisor and the culture of organizations</a:t>
            </a:r>
            <a:r>
              <a:rPr lang="en-US" sz="6200" dirty="0">
                <a:latin typeface="Times New Roman" pitchFamily="18" charset="0"/>
                <a:cs typeface="Times New Roman" pitchFamily="18" charset="0"/>
              </a:rPr>
              <a:t> can be checked as mediating variables between the association of OS and </a:t>
            </a:r>
            <a:r>
              <a:rPr lang="en-US" sz="6200" dirty="0" smtClean="0">
                <a:latin typeface="Times New Roman" pitchFamily="18" charset="0"/>
                <a:cs typeface="Times New Roman" pitchFamily="18" charset="0"/>
              </a:rPr>
              <a:t>OCB.</a:t>
            </a:r>
            <a:endParaRPr lang="en-US" sz="6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298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229600" cy="4525963"/>
          </a:xfrm>
        </p:spPr>
        <p:txBody>
          <a:bodyPr>
            <a:normAutofit fontScale="92500" lnSpcReduction="10000"/>
          </a:bodyPr>
          <a:lstStyle/>
          <a:p>
            <a:pPr marL="0" indent="0">
              <a:buNone/>
            </a:pPr>
            <a:r>
              <a:rPr lang="en-US" sz="3500" b="1" dirty="0" smtClean="0">
                <a:latin typeface="Times New Roman" pitchFamily="18" charset="0"/>
                <a:cs typeface="Times New Roman" pitchFamily="18" charset="0"/>
              </a:rPr>
              <a:t>OC</a:t>
            </a:r>
          </a:p>
          <a:p>
            <a:pPr marL="0" indent="0">
              <a:buNone/>
            </a:pPr>
            <a:r>
              <a:rPr lang="en-US" sz="3000" dirty="0" smtClean="0"/>
              <a:t>OC </a:t>
            </a:r>
            <a:r>
              <a:rPr lang="en-US" sz="3000" dirty="0"/>
              <a:t>has been defined as a “psychological state that binds the individual to the organization</a:t>
            </a:r>
            <a:r>
              <a:rPr lang="en-US" sz="3000" dirty="0" smtClean="0"/>
              <a:t>”.</a:t>
            </a:r>
          </a:p>
          <a:p>
            <a:pPr marL="0" indent="0">
              <a:buNone/>
            </a:pPr>
            <a:r>
              <a:rPr lang="en-US" sz="3500" b="1" dirty="0" smtClean="0">
                <a:latin typeface="Times New Roman" pitchFamily="18" charset="0"/>
                <a:cs typeface="Times New Roman" pitchFamily="18" charset="0"/>
              </a:rPr>
              <a:t>Construct of OC</a:t>
            </a:r>
            <a:r>
              <a:rPr lang="en-US" sz="3000" dirty="0" smtClean="0"/>
              <a:t> </a:t>
            </a:r>
          </a:p>
          <a:p>
            <a:pPr marL="0" indent="0">
              <a:buNone/>
            </a:pPr>
            <a:r>
              <a:rPr lang="en-US" sz="3000" dirty="0" smtClean="0">
                <a:latin typeface="Times New Roman" pitchFamily="18" charset="0"/>
                <a:cs typeface="Times New Roman" pitchFamily="18" charset="0"/>
              </a:rPr>
              <a:t>Regarding </a:t>
            </a:r>
            <a:r>
              <a:rPr lang="en-US" sz="3000" dirty="0">
                <a:latin typeface="Times New Roman" pitchFamily="18" charset="0"/>
                <a:cs typeface="Times New Roman" pitchFamily="18" charset="0"/>
              </a:rPr>
              <a:t>OC this study will follow a three-dimensional model proposed by Allen and Mayer (1990</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according to this model OC results as an interaction among </a:t>
            </a:r>
            <a:r>
              <a:rPr lang="en-US" sz="3000" b="1" dirty="0">
                <a:latin typeface="Times New Roman" pitchFamily="18" charset="0"/>
                <a:cs typeface="Times New Roman" pitchFamily="18" charset="0"/>
              </a:rPr>
              <a:t>Affective Commitment</a:t>
            </a:r>
            <a:r>
              <a:rPr lang="en-US" sz="3000" dirty="0">
                <a:latin typeface="Times New Roman" pitchFamily="18" charset="0"/>
                <a:cs typeface="Times New Roman" pitchFamily="18" charset="0"/>
              </a:rPr>
              <a:t> a desire to stay, </a:t>
            </a:r>
            <a:r>
              <a:rPr lang="en-US" sz="3000" b="1" dirty="0">
                <a:latin typeface="Times New Roman" pitchFamily="18" charset="0"/>
                <a:cs typeface="Times New Roman" pitchFamily="18" charset="0"/>
              </a:rPr>
              <a:t>Continuance commitment</a:t>
            </a:r>
            <a:r>
              <a:rPr lang="en-US" sz="3000" dirty="0">
                <a:latin typeface="Times New Roman" pitchFamily="18" charset="0"/>
                <a:cs typeface="Times New Roman" pitchFamily="18" charset="0"/>
              </a:rPr>
              <a:t> a need to stay and </a:t>
            </a:r>
            <a:r>
              <a:rPr lang="en-US" sz="3000" b="1" dirty="0">
                <a:latin typeface="Times New Roman" pitchFamily="18" charset="0"/>
                <a:cs typeface="Times New Roman" pitchFamily="18" charset="0"/>
              </a:rPr>
              <a:t>Normative Commitment</a:t>
            </a:r>
            <a:r>
              <a:rPr lang="en-US" sz="3000" dirty="0">
                <a:latin typeface="Times New Roman" pitchFamily="18" charset="0"/>
                <a:cs typeface="Times New Roman" pitchFamily="18" charset="0"/>
              </a:rPr>
              <a:t> an obligation to stay</a:t>
            </a:r>
            <a:r>
              <a:rPr lang="en-US" sz="3000" dirty="0" smtClean="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2373487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4800600"/>
          </a:xfrm>
        </p:spPr>
        <p:txBody>
          <a:bodyPr>
            <a:normAutofit fontScale="47500" lnSpcReduction="20000"/>
          </a:bodyPr>
          <a:lstStyle/>
          <a:p>
            <a:pPr marL="0" indent="0">
              <a:buNone/>
            </a:pPr>
            <a:r>
              <a:rPr lang="en-US" sz="5800" b="1" dirty="0">
                <a:latin typeface="Times New Roman" pitchFamily="18" charset="0"/>
                <a:cs typeface="Times New Roman" pitchFamily="18" charset="0"/>
              </a:rPr>
              <a:t>OS</a:t>
            </a:r>
            <a:r>
              <a:rPr lang="en-US" dirty="0"/>
              <a:t> </a:t>
            </a:r>
            <a:endParaRPr lang="en-US" dirty="0" smtClean="0"/>
          </a:p>
          <a:p>
            <a:pPr marL="0" indent="0">
              <a:buNone/>
            </a:pPr>
            <a:r>
              <a:rPr lang="en-US" sz="5100" dirty="0" smtClean="0">
                <a:latin typeface="Times New Roman" pitchFamily="18" charset="0"/>
                <a:cs typeface="Times New Roman" pitchFamily="18" charset="0"/>
              </a:rPr>
              <a:t>OS is hiding and concealment of opinions, views, thoughts, solutions about organizational issues and problems having </a:t>
            </a:r>
            <a:r>
              <a:rPr lang="en-US" sz="5100" dirty="0">
                <a:latin typeface="Times New Roman" pitchFamily="18" charset="0"/>
                <a:cs typeface="Times New Roman" pitchFamily="18" charset="0"/>
              </a:rPr>
              <a:t>negative consequences on organizations including organizational </a:t>
            </a:r>
            <a:r>
              <a:rPr lang="en-US" sz="5100" dirty="0" smtClean="0">
                <a:latin typeface="Times New Roman" pitchFamily="18" charset="0"/>
                <a:cs typeface="Times New Roman" pitchFamily="18" charset="0"/>
              </a:rPr>
              <a:t>effectiveness (</a:t>
            </a:r>
            <a:r>
              <a:rPr lang="en-US" sz="5100" dirty="0" err="1" smtClean="0">
                <a:latin typeface="Times New Roman" pitchFamily="18" charset="0"/>
                <a:cs typeface="Times New Roman" pitchFamily="18" charset="0"/>
              </a:rPr>
              <a:t>Vandine</a:t>
            </a:r>
            <a:r>
              <a:rPr lang="en-US" sz="5100" dirty="0" smtClean="0">
                <a:latin typeface="Times New Roman" pitchFamily="18" charset="0"/>
                <a:cs typeface="Times New Roman" pitchFamily="18" charset="0"/>
              </a:rPr>
              <a:t> 2003, Morrison and Millikan 2000). </a:t>
            </a:r>
            <a:endParaRPr lang="en-US" sz="5100" dirty="0">
              <a:latin typeface="Times New Roman" pitchFamily="18" charset="0"/>
              <a:cs typeface="Times New Roman" pitchFamily="18" charset="0"/>
            </a:endParaRPr>
          </a:p>
          <a:p>
            <a:pPr marL="0" indent="0">
              <a:buNone/>
            </a:pPr>
            <a:r>
              <a:rPr lang="en-US" sz="4600" b="1" dirty="0" smtClean="0">
                <a:latin typeface="Times New Roman" pitchFamily="18" charset="0"/>
                <a:cs typeface="Times New Roman" pitchFamily="18" charset="0"/>
              </a:rPr>
              <a:t>OS Construct</a:t>
            </a:r>
          </a:p>
          <a:p>
            <a:r>
              <a:rPr lang="en-US" sz="4400" b="1" dirty="0" smtClean="0">
                <a:latin typeface="Times New Roman" pitchFamily="18" charset="0"/>
                <a:cs typeface="Times New Roman" pitchFamily="18" charset="0"/>
              </a:rPr>
              <a:t>Acquiescent Silence &gt;</a:t>
            </a:r>
            <a:r>
              <a:rPr lang="en-US" sz="4400" dirty="0" smtClean="0">
                <a:latin typeface="Times New Roman" pitchFamily="18" charset="0"/>
                <a:cs typeface="Times New Roman" pitchFamily="18" charset="0"/>
              </a:rPr>
              <a:t> Non-defensive and employees have no motives to speak.</a:t>
            </a:r>
          </a:p>
          <a:p>
            <a:r>
              <a:rPr lang="en-US" sz="4400" b="1" dirty="0" smtClean="0">
                <a:latin typeface="Times New Roman" pitchFamily="18" charset="0"/>
                <a:cs typeface="Times New Roman" pitchFamily="18" charset="0"/>
              </a:rPr>
              <a:t>Quiescent Silence&gt;</a:t>
            </a:r>
            <a:r>
              <a:rPr lang="en-US" sz="4400" dirty="0" smtClean="0">
                <a:latin typeface="Times New Roman" pitchFamily="18" charset="0"/>
                <a:cs typeface="Times New Roman" pitchFamily="18" charset="0"/>
              </a:rPr>
              <a:t> defensive silence, motives to hide information  based on the feelings that having voice has negative outcomes.</a:t>
            </a:r>
          </a:p>
          <a:p>
            <a:r>
              <a:rPr lang="en-US" sz="4400" b="1" dirty="0" smtClean="0">
                <a:latin typeface="Times New Roman" pitchFamily="18" charset="0"/>
                <a:cs typeface="Times New Roman" pitchFamily="18" charset="0"/>
              </a:rPr>
              <a:t>Pro-Social Silence&gt; </a:t>
            </a:r>
            <a:r>
              <a:rPr lang="en-US" sz="4400" dirty="0" smtClean="0">
                <a:latin typeface="Times New Roman" pitchFamily="18" charset="0"/>
                <a:cs typeface="Times New Roman" pitchFamily="18" charset="0"/>
              </a:rPr>
              <a:t>motives that withholding information will help others. In contrast to defensive silence its based on feelings for others.</a:t>
            </a:r>
          </a:p>
          <a:p>
            <a:pPr marL="0" indent="0">
              <a:buNone/>
            </a:pPr>
            <a:endParaRPr lang="en-US" dirty="0"/>
          </a:p>
          <a:p>
            <a:endParaRPr lang="en-US" dirty="0"/>
          </a:p>
        </p:txBody>
      </p:sp>
    </p:spTree>
    <p:extLst>
      <p:ext uri="{BB962C8B-B14F-4D97-AF65-F5344CB8AC3E}">
        <p14:creationId xmlns:p14="http://schemas.microsoft.com/office/powerpoint/2010/main" val="3874075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Theoretical Support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229600" cy="3763963"/>
          </a:xfrm>
        </p:spPr>
        <p:txBody>
          <a:bodyPr>
            <a:normAutofit fontScale="92500"/>
          </a:bodyPr>
          <a:lstStyle/>
          <a:p>
            <a:pPr algn="just">
              <a:lnSpc>
                <a:spcPct val="200000"/>
              </a:lnSpc>
            </a:pPr>
            <a:r>
              <a:rPr lang="en-US" sz="2800" dirty="0" smtClean="0">
                <a:latin typeface="Times New Roman" pitchFamily="18" charset="0"/>
                <a:cs typeface="Times New Roman" pitchFamily="18" charset="0"/>
              </a:rPr>
              <a:t>Spiral of Silence Theory.&gt; proposed </a:t>
            </a:r>
            <a:r>
              <a:rPr lang="en-US" sz="2800" dirty="0">
                <a:latin typeface="Times New Roman" pitchFamily="18" charset="0"/>
                <a:cs typeface="Times New Roman" pitchFamily="18" charset="0"/>
              </a:rPr>
              <a:t>by Bowen and </a:t>
            </a:r>
            <a:r>
              <a:rPr lang="en-US" sz="2800" dirty="0" smtClean="0">
                <a:latin typeface="Times New Roman" pitchFamily="18" charset="0"/>
                <a:cs typeface="Times New Roman" pitchFamily="18" charset="0"/>
              </a:rPr>
              <a:t>Blackmon (2003). occurrence </a:t>
            </a:r>
            <a:r>
              <a:rPr lang="en-US" sz="2800" dirty="0">
                <a:latin typeface="Times New Roman" pitchFamily="18" charset="0"/>
                <a:cs typeface="Times New Roman" pitchFamily="18" charset="0"/>
              </a:rPr>
              <a:t>of organizational </a:t>
            </a:r>
            <a:r>
              <a:rPr lang="en-US" sz="2800" dirty="0" smtClean="0">
                <a:latin typeface="Times New Roman" pitchFamily="18" charset="0"/>
                <a:cs typeface="Times New Roman" pitchFamily="18" charset="0"/>
              </a:rPr>
              <a:t>silence.</a:t>
            </a:r>
          </a:p>
          <a:p>
            <a:pPr>
              <a:lnSpc>
                <a:spcPct val="200000"/>
              </a:lnSpc>
            </a:pPr>
            <a:r>
              <a:rPr lang="en-US" sz="2800" dirty="0" smtClean="0">
                <a:latin typeface="Times New Roman" pitchFamily="18" charset="0"/>
                <a:cs typeface="Times New Roman" pitchFamily="18" charset="0"/>
              </a:rPr>
              <a:t>Social Exchange Theory.&gt; </a:t>
            </a:r>
            <a:r>
              <a:rPr lang="en-US" sz="2800" dirty="0">
                <a:latin typeface="Times New Roman" pitchFamily="18" charset="0"/>
                <a:cs typeface="Times New Roman" pitchFamily="18" charset="0"/>
              </a:rPr>
              <a:t>Cook, </a:t>
            </a:r>
            <a:r>
              <a:rPr lang="en-US" sz="2800" dirty="0" smtClean="0">
                <a:latin typeface="Times New Roman" pitchFamily="18" charset="0"/>
                <a:cs typeface="Times New Roman" pitchFamily="18" charset="0"/>
              </a:rPr>
              <a:t>Cheshire</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Rice, </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&amp; </a:t>
            </a:r>
            <a:r>
              <a:rPr lang="en-US" sz="2800" dirty="0" smtClean="0">
                <a:latin typeface="Times New Roman" pitchFamily="18" charset="0"/>
                <a:cs typeface="Times New Roman" pitchFamily="18" charset="0"/>
              </a:rPr>
              <a:t>Nakagawa </a:t>
            </a:r>
            <a:r>
              <a:rPr lang="en-US" sz="2800" dirty="0">
                <a:latin typeface="Times New Roman" pitchFamily="18" charset="0"/>
                <a:cs typeface="Times New Roman" pitchFamily="18" charset="0"/>
              </a:rPr>
              <a:t>(2013</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389371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Objectives of the study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nSpc>
                <a:spcPct val="200000"/>
              </a:lnSpc>
              <a:buNone/>
            </a:pPr>
            <a:r>
              <a:rPr lang="en-US" sz="2800" dirty="0">
                <a:latin typeface="Times New Roman" pitchFamily="18" charset="0"/>
                <a:cs typeface="Times New Roman" pitchFamily="18" charset="0"/>
              </a:rPr>
              <a:t>The main objective of the study is;</a:t>
            </a:r>
          </a:p>
          <a:p>
            <a:pPr lvl="0">
              <a:lnSpc>
                <a:spcPct val="200000"/>
              </a:lnSpc>
            </a:pPr>
            <a:r>
              <a:rPr lang="en-US" sz="2800" dirty="0">
                <a:latin typeface="Times New Roman" pitchFamily="18" charset="0"/>
                <a:cs typeface="Times New Roman" pitchFamily="18" charset="0"/>
              </a:rPr>
              <a:t>To find the main effects of OS and OC on OCB. </a:t>
            </a:r>
          </a:p>
          <a:p>
            <a:pPr>
              <a:lnSpc>
                <a:spcPct val="200000"/>
              </a:lnSpc>
            </a:pPr>
            <a:r>
              <a:rPr lang="en-US" sz="2800" dirty="0">
                <a:latin typeface="Times New Roman" pitchFamily="18" charset="0"/>
                <a:cs typeface="Times New Roman" pitchFamily="18" charset="0"/>
              </a:rPr>
              <a:t>To find whether OC mediates the relationship of OS </a:t>
            </a:r>
            <a:r>
              <a:rPr lang="en-US" sz="2800" dirty="0" smtClean="0">
                <a:latin typeface="Times New Roman" pitchFamily="18" charset="0"/>
                <a:cs typeface="Times New Roman" pitchFamily="18" charset="0"/>
              </a:rPr>
              <a:t>on </a:t>
            </a:r>
            <a:r>
              <a:rPr lang="en-US" sz="2800" dirty="0">
                <a:latin typeface="Times New Roman" pitchFamily="18" charset="0"/>
                <a:cs typeface="Times New Roman" pitchFamily="18" charset="0"/>
              </a:rPr>
              <a:t>OCB.</a:t>
            </a:r>
            <a:r>
              <a:rPr lang="en-US" sz="2800" dirty="0" smtClean="0">
                <a:latin typeface="Times New Roman" pitchFamily="18" charset="0"/>
                <a:cs typeface="Times New Roman" pitchFamily="18" charset="0"/>
              </a:rPr>
              <a:t> </a:t>
            </a:r>
          </a:p>
          <a:p>
            <a:pPr marL="0" indent="0">
              <a:buNone/>
            </a:pPr>
            <a:endParaRPr lang="en-US" sz="2800" dirty="0">
              <a:latin typeface="Times New Roman" pitchFamily="18" charset="0"/>
              <a:cs typeface="Times New Roman" pitchFamily="18" charset="0"/>
            </a:endParaRP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029766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latin typeface="Times New Roman" pitchFamily="18" charset="0"/>
                <a:cs typeface="Times New Roman" pitchFamily="18" charset="0"/>
              </a:rPr>
              <a:t>Theoretical framework</a:t>
            </a:r>
            <a:endParaRPr lang="en-US" sz="3200" b="1" dirty="0">
              <a:latin typeface="Times New Roman" pitchFamily="18" charset="0"/>
              <a:cs typeface="Times New Roman" pitchFamily="18" charset="0"/>
            </a:endParaRPr>
          </a:p>
        </p:txBody>
      </p:sp>
      <p:grpSp>
        <p:nvGrpSpPr>
          <p:cNvPr id="5" name="Group 4"/>
          <p:cNvGrpSpPr>
            <a:grpSpLocks/>
          </p:cNvGrpSpPr>
          <p:nvPr/>
        </p:nvGrpSpPr>
        <p:grpSpPr bwMode="auto">
          <a:xfrm>
            <a:off x="380921" y="990556"/>
            <a:ext cx="8077487" cy="3352578"/>
            <a:chOff x="-914" y="5128"/>
            <a:chExt cx="12872" cy="2626"/>
          </a:xfrm>
        </p:grpSpPr>
        <p:sp>
          <p:nvSpPr>
            <p:cNvPr id="6" name="Rectangle 5"/>
            <p:cNvSpPr>
              <a:spLocks noChangeArrowheads="1"/>
            </p:cNvSpPr>
            <p:nvPr/>
          </p:nvSpPr>
          <p:spPr bwMode="auto">
            <a:xfrm>
              <a:off x="-914" y="6540"/>
              <a:ext cx="4206" cy="1035"/>
            </a:xfrm>
            <a:prstGeom prst="rect">
              <a:avLst/>
            </a:prstGeom>
            <a:solidFill>
              <a:srgbClr val="4BACC6">
                <a:lumMod val="40000"/>
                <a:lumOff val="60000"/>
              </a:srgbClr>
            </a:solidFill>
            <a:ln w="12700" algn="ctr">
              <a:solidFill>
                <a:srgbClr val="000000"/>
              </a:solidFill>
              <a:miter lim="800000"/>
              <a:headEnd/>
              <a:tailEnd/>
            </a:ln>
          </p:spPr>
          <p:txBody>
            <a:bodyPr rot="0" vert="horz" wrap="square" lIns="91440" tIns="45720" rIns="91440" bIns="45720" anchor="ctr" anchorCtr="0" upright="1">
              <a:noAutofit/>
            </a:bodyPr>
            <a:lstStyle/>
            <a:p>
              <a:pPr marL="0" marR="0">
                <a:lnSpc>
                  <a:spcPct val="115000"/>
                </a:lnSpc>
                <a:spcBef>
                  <a:spcPts val="0"/>
                </a:spcBef>
                <a:spcAft>
                  <a:spcPts val="1000"/>
                </a:spcAft>
              </a:pPr>
              <a:endParaRPr lang="en-US" sz="1100" b="1" dirty="0" smtClean="0">
                <a:effectLst/>
                <a:latin typeface="Calibri"/>
                <a:ea typeface="Calibri"/>
                <a:cs typeface="Times New Roman"/>
              </a:endParaRPr>
            </a:p>
            <a:p>
              <a:pPr marL="0" marR="0">
                <a:lnSpc>
                  <a:spcPct val="115000"/>
                </a:lnSpc>
                <a:spcBef>
                  <a:spcPts val="0"/>
                </a:spcBef>
                <a:spcAft>
                  <a:spcPts val="1000"/>
                </a:spcAft>
              </a:pPr>
              <a:r>
                <a:rPr lang="en-US" sz="2000" b="1" dirty="0" smtClean="0">
                  <a:effectLst/>
                  <a:latin typeface="Times New Roman" pitchFamily="18" charset="0"/>
                  <a:ea typeface="Calibri"/>
                  <a:cs typeface="Times New Roman" pitchFamily="18" charset="0"/>
                </a:rPr>
                <a:t>Organizational </a:t>
              </a:r>
              <a:r>
                <a:rPr lang="en-US" sz="2000" b="1" dirty="0">
                  <a:effectLst/>
                  <a:latin typeface="Times New Roman" pitchFamily="18" charset="0"/>
                  <a:ea typeface="Calibri"/>
                  <a:cs typeface="Times New Roman" pitchFamily="18" charset="0"/>
                </a:rPr>
                <a:t>Silence </a:t>
              </a:r>
              <a:endParaRPr lang="en-US" sz="2000" dirty="0">
                <a:effectLst/>
                <a:latin typeface="Times New Roman" pitchFamily="18" charset="0"/>
                <a:ea typeface="Calibri"/>
                <a:cs typeface="Times New Roman" pitchFamily="18" charset="0"/>
              </a:endParaRPr>
            </a:p>
            <a:p>
              <a:pPr marL="0" marR="0">
                <a:lnSpc>
                  <a:spcPct val="115000"/>
                </a:lnSpc>
                <a:spcBef>
                  <a:spcPts val="0"/>
                </a:spcBef>
                <a:spcAft>
                  <a:spcPts val="1000"/>
                </a:spcAft>
              </a:pPr>
              <a:r>
                <a:rPr lang="en-US" sz="1400" dirty="0">
                  <a:effectLst/>
                  <a:latin typeface="Calibri"/>
                  <a:ea typeface="Calibri"/>
                  <a:cs typeface="Times New Roman"/>
                </a:rPr>
                <a:t>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Calibri"/>
                  <a:ea typeface="Calibri"/>
                  <a:cs typeface="Times New Roman"/>
                </a:rPr>
                <a:t> </a:t>
              </a:r>
            </a:p>
          </p:txBody>
        </p:sp>
        <p:sp>
          <p:nvSpPr>
            <p:cNvPr id="7" name="Rectangle 6"/>
            <p:cNvSpPr>
              <a:spLocks noChangeArrowheads="1"/>
            </p:cNvSpPr>
            <p:nvPr/>
          </p:nvSpPr>
          <p:spPr bwMode="auto">
            <a:xfrm>
              <a:off x="4097" y="5128"/>
              <a:ext cx="3375" cy="1030"/>
            </a:xfrm>
            <a:prstGeom prst="rect">
              <a:avLst/>
            </a:prstGeom>
            <a:solidFill>
              <a:srgbClr val="4F81BD">
                <a:lumMod val="20000"/>
                <a:lumOff val="80000"/>
              </a:srgbClr>
            </a:solidFill>
            <a:ln w="19050" cmpd="dbl" algn="ctr">
              <a:solidFill>
                <a:srgbClr val="000000"/>
              </a:solidFill>
              <a:prstDash val="solid"/>
              <a:miter lim="800000"/>
              <a:headEnd/>
              <a:tailEnd/>
            </a:ln>
          </p:spPr>
          <p:txBody>
            <a:bodyPr rot="0" vert="horz" wrap="square" lIns="91440" tIns="45720" rIns="91440" bIns="45720" anchor="ctr" anchorCtr="0" upright="1">
              <a:noAutofit/>
            </a:bodyPr>
            <a:lstStyle/>
            <a:p>
              <a:pPr marL="0" marR="0">
                <a:lnSpc>
                  <a:spcPct val="115000"/>
                </a:lnSpc>
                <a:spcBef>
                  <a:spcPts val="0"/>
                </a:spcBef>
                <a:spcAft>
                  <a:spcPts val="1000"/>
                </a:spcAft>
              </a:pPr>
              <a:endParaRPr lang="en-US" sz="1100" b="1" dirty="0" smtClean="0">
                <a:effectLst/>
                <a:latin typeface="Calibri"/>
                <a:ea typeface="Calibri"/>
                <a:cs typeface="Times New Roman"/>
              </a:endParaRPr>
            </a:p>
            <a:p>
              <a:pPr marL="0" marR="0">
                <a:lnSpc>
                  <a:spcPct val="115000"/>
                </a:lnSpc>
                <a:spcBef>
                  <a:spcPts val="0"/>
                </a:spcBef>
                <a:spcAft>
                  <a:spcPts val="1000"/>
                </a:spcAft>
              </a:pPr>
              <a:endParaRPr lang="en-US" sz="1100" b="1" dirty="0">
                <a:latin typeface="Calibri"/>
                <a:ea typeface="Calibri"/>
                <a:cs typeface="Times New Roman"/>
              </a:endParaRPr>
            </a:p>
            <a:p>
              <a:pPr marL="0" marR="0">
                <a:lnSpc>
                  <a:spcPct val="115000"/>
                </a:lnSpc>
                <a:spcBef>
                  <a:spcPts val="0"/>
                </a:spcBef>
                <a:spcAft>
                  <a:spcPts val="1000"/>
                </a:spcAft>
              </a:pPr>
              <a:endParaRPr lang="en-US" sz="1100" b="1" dirty="0" smtClean="0">
                <a:effectLst/>
                <a:latin typeface="Calibri"/>
                <a:ea typeface="Calibri"/>
                <a:cs typeface="Times New Roman"/>
              </a:endParaRPr>
            </a:p>
            <a:p>
              <a:pPr marL="0" marR="0">
                <a:lnSpc>
                  <a:spcPct val="115000"/>
                </a:lnSpc>
                <a:spcBef>
                  <a:spcPts val="0"/>
                </a:spcBef>
                <a:spcAft>
                  <a:spcPts val="1000"/>
                </a:spcAft>
              </a:pPr>
              <a:r>
                <a:rPr lang="en-US" sz="2000" b="1" dirty="0" smtClean="0">
                  <a:effectLst/>
                  <a:latin typeface="Times New Roman" pitchFamily="18" charset="0"/>
                  <a:ea typeface="Calibri"/>
                  <a:cs typeface="Times New Roman" pitchFamily="18" charset="0"/>
                </a:rPr>
                <a:t>Organizational Commitment</a:t>
              </a:r>
              <a:endParaRPr lang="en-US" sz="2000" dirty="0">
                <a:effectLst/>
                <a:latin typeface="Times New Roman" pitchFamily="18" charset="0"/>
                <a:ea typeface="Calibri"/>
                <a:cs typeface="Times New Roman" pitchFamily="18" charset="0"/>
              </a:endParaRPr>
            </a:p>
            <a:p>
              <a:pPr marL="0" marR="0">
                <a:lnSpc>
                  <a:spcPct val="115000"/>
                </a:lnSpc>
                <a:spcBef>
                  <a:spcPts val="0"/>
                </a:spcBef>
                <a:spcAft>
                  <a:spcPts val="1000"/>
                </a:spcAft>
              </a:pPr>
              <a:r>
                <a:rPr lang="en-US" sz="2000" b="1" dirty="0">
                  <a:effectLst/>
                  <a:latin typeface="Times New Roman" pitchFamily="18" charset="0"/>
                  <a:ea typeface="Calibri"/>
                  <a:cs typeface="Times New Roman" pitchFamily="18" charset="0"/>
                </a:rPr>
                <a:t> </a:t>
              </a:r>
              <a:endParaRPr lang="en-US" sz="2000" dirty="0">
                <a:effectLst/>
                <a:latin typeface="Times New Roman" pitchFamily="18" charset="0"/>
                <a:ea typeface="Calibri"/>
                <a:cs typeface="Times New Roman" pitchFamily="18" charset="0"/>
              </a:endParaRPr>
            </a:p>
            <a:p>
              <a:pPr marL="0" marR="0">
                <a:lnSpc>
                  <a:spcPct val="115000"/>
                </a:lnSpc>
                <a:spcBef>
                  <a:spcPts val="0"/>
                </a:spcBef>
                <a:spcAft>
                  <a:spcPts val="1000"/>
                </a:spcAft>
              </a:pPr>
              <a:r>
                <a:rPr lang="en-US" sz="1100" b="1" dirty="0">
                  <a:effectLst/>
                  <a:latin typeface="Calibri"/>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1000"/>
                </a:spcAft>
              </a:pPr>
              <a:r>
                <a:rPr lang="en-US" sz="1400" dirty="0">
                  <a:effectLst/>
                  <a:latin typeface="Calibri"/>
                  <a:ea typeface="Calibri"/>
                  <a:cs typeface="Times New Roman"/>
                </a:rPr>
                <a:t> </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Calibri"/>
                  <a:ea typeface="Calibri"/>
                  <a:cs typeface="Times New Roman"/>
                </a:rPr>
                <a:t> </a:t>
              </a:r>
            </a:p>
          </p:txBody>
        </p:sp>
        <p:sp>
          <p:nvSpPr>
            <p:cNvPr id="8" name="Rounded Rectangle 7"/>
            <p:cNvSpPr>
              <a:spLocks noChangeArrowheads="1"/>
            </p:cNvSpPr>
            <p:nvPr/>
          </p:nvSpPr>
          <p:spPr bwMode="auto">
            <a:xfrm>
              <a:off x="8160" y="6540"/>
              <a:ext cx="3798" cy="1214"/>
            </a:xfrm>
            <a:prstGeom prst="roundRect">
              <a:avLst>
                <a:gd name="adj" fmla="val 16667"/>
              </a:avLst>
            </a:prstGeom>
            <a:solidFill>
              <a:srgbClr val="F79646">
                <a:lumMod val="20000"/>
                <a:lumOff val="80000"/>
              </a:srgbClr>
            </a:solidFill>
            <a:ln w="12700" algn="ctr">
              <a:solidFill>
                <a:srgbClr val="000000"/>
              </a:solidFill>
              <a:miter lim="800000"/>
              <a:headEnd/>
              <a:tailEnd/>
            </a:ln>
          </p:spPr>
          <p:txBody>
            <a:bodyPr rot="0" vert="horz" wrap="square" lIns="91440" tIns="45720" rIns="91440" bIns="45720" anchor="ctr" anchorCtr="0" upright="1">
              <a:noAutofit/>
            </a:bodyPr>
            <a:lstStyle/>
            <a:p>
              <a:pPr marL="0" marR="0">
                <a:lnSpc>
                  <a:spcPct val="115000"/>
                </a:lnSpc>
                <a:spcBef>
                  <a:spcPts val="0"/>
                </a:spcBef>
                <a:spcAft>
                  <a:spcPts val="1000"/>
                </a:spcAft>
              </a:pPr>
              <a:r>
                <a:rPr lang="en-US" sz="2000" b="1" dirty="0">
                  <a:effectLst/>
                  <a:latin typeface="Times New Roman" pitchFamily="18" charset="0"/>
                  <a:ea typeface="Calibri"/>
                  <a:cs typeface="Times New Roman" pitchFamily="18" charset="0"/>
                </a:rPr>
                <a:t>Organizational Citizenship Behavior</a:t>
              </a:r>
              <a:endParaRPr lang="en-US" sz="2000" dirty="0">
                <a:effectLst/>
                <a:latin typeface="Times New Roman" pitchFamily="18" charset="0"/>
                <a:ea typeface="Calibri"/>
                <a:cs typeface="Times New Roman" pitchFamily="18" charset="0"/>
              </a:endParaRPr>
            </a:p>
            <a:p>
              <a:pPr marL="0" marR="0">
                <a:lnSpc>
                  <a:spcPct val="115000"/>
                </a:lnSpc>
                <a:spcBef>
                  <a:spcPts val="0"/>
                </a:spcBef>
                <a:spcAft>
                  <a:spcPts val="1000"/>
                </a:spcAft>
              </a:pPr>
              <a:r>
                <a:rPr lang="en-US" sz="2000" b="1" dirty="0">
                  <a:effectLst/>
                  <a:latin typeface="Times New Roman" pitchFamily="18" charset="0"/>
                  <a:ea typeface="Calibri"/>
                  <a:cs typeface="Times New Roman" pitchFamily="18" charset="0"/>
                </a:rPr>
                <a:t> </a:t>
              </a:r>
              <a:endParaRPr lang="en-US" sz="2000" dirty="0">
                <a:effectLst/>
                <a:latin typeface="Times New Roman" pitchFamily="18" charset="0"/>
                <a:ea typeface="Calibri"/>
                <a:cs typeface="Times New Roman" pitchFamily="18" charset="0"/>
              </a:endParaRPr>
            </a:p>
          </p:txBody>
        </p:sp>
        <p:sp>
          <p:nvSpPr>
            <p:cNvPr id="9" name="AutoShape 15"/>
            <p:cNvSpPr>
              <a:spLocks noChangeArrowheads="1"/>
            </p:cNvSpPr>
            <p:nvPr/>
          </p:nvSpPr>
          <p:spPr bwMode="auto">
            <a:xfrm rot="19813920">
              <a:off x="2227" y="5900"/>
              <a:ext cx="1917" cy="475"/>
            </a:xfrm>
            <a:prstGeom prst="rightArrow">
              <a:avLst>
                <a:gd name="adj1" fmla="val 26269"/>
                <a:gd name="adj2" fmla="val 4423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0" name="AutoShape 16"/>
            <p:cNvSpPr>
              <a:spLocks noChangeArrowheads="1"/>
            </p:cNvSpPr>
            <p:nvPr/>
          </p:nvSpPr>
          <p:spPr bwMode="auto">
            <a:xfrm>
              <a:off x="3579" y="6828"/>
              <a:ext cx="4371" cy="613"/>
            </a:xfrm>
            <a:prstGeom prst="rightArrow">
              <a:avLst>
                <a:gd name="adj1" fmla="val 23000"/>
                <a:gd name="adj2" fmla="val 4175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11" name="AutoShape 17"/>
            <p:cNvSpPr>
              <a:spLocks noChangeArrowheads="1"/>
            </p:cNvSpPr>
            <p:nvPr/>
          </p:nvSpPr>
          <p:spPr bwMode="auto">
            <a:xfrm rot="2391227">
              <a:off x="7387" y="5950"/>
              <a:ext cx="1544" cy="483"/>
            </a:xfrm>
            <a:prstGeom prst="rightArrow">
              <a:avLst>
                <a:gd name="adj1" fmla="val 26269"/>
                <a:gd name="adj2" fmla="val 3692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1451460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Hypotheses of the study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257800"/>
          </a:xfrm>
        </p:spPr>
        <p:txBody>
          <a:bodyPr>
            <a:normAutofit fontScale="40000" lnSpcReduction="20000"/>
          </a:bodyPr>
          <a:lstStyle/>
          <a:p>
            <a:pPr>
              <a:lnSpc>
                <a:spcPct val="200000"/>
              </a:lnSpc>
            </a:pPr>
            <a:r>
              <a:rPr lang="en-US" sz="5100" b="1" dirty="0">
                <a:latin typeface="Times New Roman" pitchFamily="18" charset="0"/>
                <a:cs typeface="Times New Roman" pitchFamily="18" charset="0"/>
              </a:rPr>
              <a:t>H1:</a:t>
            </a:r>
            <a:r>
              <a:rPr lang="en-US" sz="5100" dirty="0">
                <a:latin typeface="Times New Roman" pitchFamily="18" charset="0"/>
                <a:cs typeface="Times New Roman" pitchFamily="18" charset="0"/>
              </a:rPr>
              <a:t> Organizational Silence has a negative impact on Organizational Citizenship Behavior.</a:t>
            </a:r>
          </a:p>
          <a:p>
            <a:pPr>
              <a:lnSpc>
                <a:spcPct val="200000"/>
              </a:lnSpc>
            </a:pPr>
            <a:r>
              <a:rPr lang="en-US" sz="5100" b="1" dirty="0">
                <a:latin typeface="Times New Roman" pitchFamily="18" charset="0"/>
                <a:cs typeface="Times New Roman" pitchFamily="18" charset="0"/>
              </a:rPr>
              <a:t>H2:</a:t>
            </a:r>
            <a:r>
              <a:rPr lang="en-US" sz="5100" dirty="0">
                <a:latin typeface="Times New Roman" pitchFamily="18" charset="0"/>
                <a:cs typeface="Times New Roman" pitchFamily="18" charset="0"/>
              </a:rPr>
              <a:t> Organizational Silence has a negative impact on Organizational Commitment.</a:t>
            </a:r>
          </a:p>
          <a:p>
            <a:pPr>
              <a:lnSpc>
                <a:spcPct val="200000"/>
              </a:lnSpc>
            </a:pPr>
            <a:r>
              <a:rPr lang="en-US" sz="5100" b="1" dirty="0">
                <a:latin typeface="Times New Roman" pitchFamily="18" charset="0"/>
                <a:cs typeface="Times New Roman" pitchFamily="18" charset="0"/>
              </a:rPr>
              <a:t>H3:</a:t>
            </a:r>
            <a:r>
              <a:rPr lang="en-US" sz="5100" dirty="0">
                <a:latin typeface="Times New Roman" pitchFamily="18" charset="0"/>
                <a:cs typeface="Times New Roman" pitchFamily="18" charset="0"/>
              </a:rPr>
              <a:t> Organizational Commitment has a positive impact on Organizational Citizenship Behavior.</a:t>
            </a:r>
          </a:p>
          <a:p>
            <a:pPr>
              <a:lnSpc>
                <a:spcPct val="200000"/>
              </a:lnSpc>
            </a:pPr>
            <a:r>
              <a:rPr lang="en-US" sz="5100" b="1" dirty="0">
                <a:latin typeface="Times New Roman" pitchFamily="18" charset="0"/>
                <a:cs typeface="Times New Roman" pitchFamily="18" charset="0"/>
              </a:rPr>
              <a:t>H4:</a:t>
            </a:r>
            <a:r>
              <a:rPr lang="en-US" sz="5100" dirty="0">
                <a:latin typeface="Times New Roman" pitchFamily="18" charset="0"/>
                <a:cs typeface="Times New Roman" pitchFamily="18" charset="0"/>
              </a:rPr>
              <a:t> Organizational Commitment mediates the relationship between Organizational Silence and Organizational Citizenship Behavior</a:t>
            </a:r>
            <a:r>
              <a:rPr lang="en-US" sz="5100" dirty="0" smtClean="0">
                <a:latin typeface="Times New Roman" pitchFamily="18" charset="0"/>
                <a:cs typeface="Times New Roman" pitchFamily="18" charset="0"/>
              </a:rPr>
              <a:t>.</a:t>
            </a:r>
            <a:endParaRPr lang="en-US" sz="51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10278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Significance of the study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562600"/>
          </a:xfrm>
        </p:spPr>
        <p:txBody>
          <a:bodyPr>
            <a:noAutofit/>
          </a:bodyPr>
          <a:lstStyle/>
          <a:p>
            <a:pPr marL="0" indent="0">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An important contribution of this research in the existing literature will be finding the proof between the associations of OS with OCB in a Pakistan specifically in higher education sector.</a:t>
            </a:r>
          </a:p>
          <a:p>
            <a:r>
              <a:rPr lang="en-US" sz="2400" dirty="0">
                <a:latin typeface="Times New Roman" pitchFamily="18" charset="0"/>
                <a:cs typeface="Times New Roman" pitchFamily="18" charset="0"/>
              </a:rPr>
              <a:t>Another significant aspect of the study is the investigation of the mediating effect of OC between the relationships of OS on OCB, yet not evidenced by the existing literature </a:t>
            </a:r>
            <a:r>
              <a:rPr lang="en-US" sz="2400" dirty="0" smtClean="0">
                <a:latin typeface="Times New Roman" pitchFamily="18" charset="0"/>
                <a:cs typeface="Times New Roman" pitchFamily="18" charset="0"/>
              </a:rPr>
              <a:t>[Fatima et al 2014].  </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findings of the study will have high importance for the management of higher educational institutions to impart about the effects of OS on OC and OCB, and regarding the mediating role of OC between the relationship of OS and OCB.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5750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2703</TotalTime>
  <Words>1723</Words>
  <Application>Microsoft Office PowerPoint</Application>
  <PresentationFormat>On-screen Show (4:3)</PresentationFormat>
  <Paragraphs>368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RELATIONSHIP BETWEEN ORGANIZATIONAL SILENCE(OS) AND ORGANIZATIONAL CITIZENSHIP BEHAVIOR(OCB): THE MEDIATING ROLE OF ORGANIZATIONAL COMMITMENT(OC)   </vt:lpstr>
      <vt:lpstr>INTRODUCTION TO THE STUDY CONSTRUCTS</vt:lpstr>
      <vt:lpstr>PowerPoint Presentation</vt:lpstr>
      <vt:lpstr>PowerPoint Presentation</vt:lpstr>
      <vt:lpstr>Theoretical Support</vt:lpstr>
      <vt:lpstr>Objectives of the study</vt:lpstr>
      <vt:lpstr>Theoretical framework</vt:lpstr>
      <vt:lpstr>Hypotheses of the study</vt:lpstr>
      <vt:lpstr>Significance of the study</vt:lpstr>
      <vt:lpstr>Research  Methodology</vt:lpstr>
      <vt:lpstr>Instruments Used</vt:lpstr>
      <vt:lpstr>Methodology Continue…..</vt:lpstr>
      <vt:lpstr>Pilot Study</vt:lpstr>
      <vt:lpstr>Analyses </vt:lpstr>
      <vt:lpstr>Reliability of the study variables</vt:lpstr>
      <vt:lpstr>Descriptive Statistics of OS, OCB and OC.</vt:lpstr>
      <vt:lpstr>Demographics and Descriptive Statistics </vt:lpstr>
      <vt:lpstr>Gender</vt:lpstr>
      <vt:lpstr>Age</vt:lpstr>
      <vt:lpstr>Qualifications</vt:lpstr>
      <vt:lpstr>Experience</vt:lpstr>
      <vt:lpstr>Designation</vt:lpstr>
      <vt:lpstr>Regression between OS and OCB </vt:lpstr>
      <vt:lpstr>Regression between OS and OC </vt:lpstr>
      <vt:lpstr>Regression between OC and OCB  </vt:lpstr>
      <vt:lpstr>Mediation Regression among OS, OC and OCB  </vt:lpstr>
      <vt:lpstr>Discussion and Conclusion </vt:lpstr>
      <vt:lpstr>Future Research Directions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MACROECONOMIC VARIABLE ON BANK PROFITABILITY</dc:title>
  <dc:creator>Do it</dc:creator>
  <cp:lastModifiedBy>Do it</cp:lastModifiedBy>
  <cp:revision>94</cp:revision>
  <dcterms:created xsi:type="dcterms:W3CDTF">2016-05-01T10:04:25Z</dcterms:created>
  <dcterms:modified xsi:type="dcterms:W3CDTF">2016-10-21T03:45:08Z</dcterms:modified>
</cp:coreProperties>
</file>